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 r:id="rId2"/>
    <p:sldId id="281" r:id="rId3"/>
    <p:sldId id="261" r:id="rId4"/>
    <p:sldId id="262" r:id="rId5"/>
    <p:sldId id="274" r:id="rId6"/>
    <p:sldId id="265" r:id="rId7"/>
    <p:sldId id="266" r:id="rId8"/>
    <p:sldId id="275" r:id="rId9"/>
    <p:sldId id="276" r:id="rId10"/>
    <p:sldId id="282" r:id="rId11"/>
    <p:sldId id="277" r:id="rId12"/>
    <p:sldId id="279" r:id="rId13"/>
    <p:sldId id="283" r:id="rId1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03031"/>
    <a:srgbClr val="D1A077"/>
    <a:srgbClr val="CFD1D7"/>
    <a:srgbClr val="94969A"/>
    <a:srgbClr val="E5680B"/>
    <a:srgbClr val="595A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7" autoAdjust="0"/>
  </p:normalViewPr>
  <p:slideViewPr>
    <p:cSldViewPr snapToObjects="1">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482600">
              <a:defRPr sz="1300"/>
            </a:lvl1pPr>
          </a:lstStyle>
          <a:p>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482600">
              <a:defRPr sz="1300"/>
            </a:lvl1pPr>
          </a:lstStyle>
          <a:p>
            <a:fld id="{A304F1C8-A9CF-45E7-A5DE-1B802BAA36BC}" type="datetime1">
              <a:rPr lang="en-US"/>
              <a:pPr/>
              <a:t>1/10/2011</a:t>
            </a:fld>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482600">
              <a:defRPr sz="1300"/>
            </a:lvl1pPr>
          </a:lstStyle>
          <a:p>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482600">
              <a:defRPr sz="1300"/>
            </a:lvl1pPr>
          </a:lstStyle>
          <a:p>
            <a:fld id="{C599C3EF-AF9F-45E5-985E-25B58982768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482600">
              <a:defRPr sz="1300"/>
            </a:lvl1pPr>
          </a:lstStyle>
          <a:p>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482600">
              <a:defRPr sz="1300"/>
            </a:lvl1pPr>
          </a:lstStyle>
          <a:p>
            <a:fld id="{A15913BA-8CD4-477E-A6FC-942F6E4227E4}" type="datetime1">
              <a:rPr lang="en-US"/>
              <a:pPr/>
              <a:t>1/10/2011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482600">
              <a:defRPr sz="1300"/>
            </a:lvl1pPr>
          </a:lstStyle>
          <a:p>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482600">
              <a:defRPr sz="1300"/>
            </a:lvl1pPr>
          </a:lstStyle>
          <a:p>
            <a:fld id="{72619453-E48D-46FB-8411-889DEA7281FD}"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p:txBody>
          <a:bodyPr/>
          <a:lstStyle/>
          <a:p>
            <a:endParaRPr lang="en-US" smtClean="0">
              <a:ea typeface="ＭＳ Ｐゴシック"/>
              <a:cs typeface="ＭＳ Ｐゴシック"/>
            </a:endParaRPr>
          </a:p>
        </p:txBody>
      </p:sp>
      <p:sp>
        <p:nvSpPr>
          <p:cNvPr id="19459" name="Slide Number Placeholder 3"/>
          <p:cNvSpPr>
            <a:spLocks noGrp="1"/>
          </p:cNvSpPr>
          <p:nvPr>
            <p:ph type="sldNum" sz="quarter" idx="5"/>
          </p:nvPr>
        </p:nvSpPr>
        <p:spPr>
          <a:noFill/>
        </p:spPr>
        <p:txBody>
          <a:bodyPr/>
          <a:lstStyle/>
          <a:p>
            <a:fld id="{A76B5789-C29C-4484-8002-A9666EB7B3BD}"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eaLnBrk="1" hangingPunct="1">
              <a:spcBef>
                <a:spcPct val="0"/>
              </a:spcBef>
            </a:pPr>
            <a:r>
              <a:rPr lang="en-US" dirty="0" smtClean="0">
                <a:ea typeface="ＭＳ Ｐゴシック"/>
                <a:cs typeface="ＭＳ Ｐゴシック"/>
              </a:rPr>
              <a:t>In cooperation with </a:t>
            </a:r>
          </a:p>
        </p:txBody>
      </p:sp>
      <p:sp>
        <p:nvSpPr>
          <p:cNvPr id="20483" name="Slide Number Placeholder 3"/>
          <p:cNvSpPr>
            <a:spLocks noGrp="1"/>
          </p:cNvSpPr>
          <p:nvPr>
            <p:ph type="sldNum" sz="quarter" idx="5"/>
          </p:nvPr>
        </p:nvSpPr>
        <p:spPr>
          <a:noFill/>
        </p:spPr>
        <p:txBody>
          <a:bodyPr/>
          <a:lstStyle/>
          <a:p>
            <a:fld id="{4E1CABC2-1415-4431-9E5E-96AC773FCB24}"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p:txBody>
          <a:bodyPr/>
          <a:lstStyle/>
          <a:p>
            <a:pPr eaLnBrk="1" hangingPunct="1">
              <a:spcBef>
                <a:spcPct val="0"/>
              </a:spcBef>
            </a:pPr>
            <a:endParaRPr lang="en-US" smtClean="0">
              <a:ea typeface="ＭＳ Ｐゴシック"/>
              <a:cs typeface="ＭＳ Ｐゴシック"/>
            </a:endParaRPr>
          </a:p>
        </p:txBody>
      </p:sp>
      <p:sp>
        <p:nvSpPr>
          <p:cNvPr id="22531" name="Slide Number Placeholder 3"/>
          <p:cNvSpPr>
            <a:spLocks noGrp="1"/>
          </p:cNvSpPr>
          <p:nvPr>
            <p:ph type="sldNum" sz="quarter" idx="5"/>
          </p:nvPr>
        </p:nvSpPr>
        <p:spPr>
          <a:noFill/>
        </p:spPr>
        <p:txBody>
          <a:bodyPr/>
          <a:lstStyle/>
          <a:p>
            <a:fld id="{E703DC9B-E04C-42D3-B820-7FB5EC80ACA6}"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p:txBody>
          <a:bodyPr/>
          <a:lstStyle/>
          <a:p>
            <a:pPr eaLnBrk="1" hangingPunct="1"/>
            <a:endParaRPr lang="en-US" smtClean="0">
              <a:ea typeface="ＭＳ Ｐゴシック"/>
              <a:cs typeface="ＭＳ Ｐゴシック"/>
            </a:endParaRPr>
          </a:p>
        </p:txBody>
      </p:sp>
      <p:sp>
        <p:nvSpPr>
          <p:cNvPr id="30723" name="Slide Number Placeholder 3"/>
          <p:cNvSpPr>
            <a:spLocks noGrp="1"/>
          </p:cNvSpPr>
          <p:nvPr>
            <p:ph type="sldNum" sz="quarter" idx="5"/>
          </p:nvPr>
        </p:nvSpPr>
        <p:spPr>
          <a:noFill/>
        </p:spPr>
        <p:txBody>
          <a:bodyPr/>
          <a:lstStyle/>
          <a:p>
            <a:fld id="{127924B1-9198-40FD-A862-0FF9B2AE2F60}"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p:txBody>
          <a:bodyPr/>
          <a:lstStyle/>
          <a:p>
            <a:pPr eaLnBrk="1" hangingPunct="1"/>
            <a:endParaRPr lang="en-US" smtClean="0">
              <a:ea typeface="ＭＳ Ｐゴシック"/>
              <a:cs typeface="ＭＳ Ｐゴシック"/>
            </a:endParaRPr>
          </a:p>
        </p:txBody>
      </p:sp>
      <p:sp>
        <p:nvSpPr>
          <p:cNvPr id="32771" name="Slide Number Placeholder 3"/>
          <p:cNvSpPr>
            <a:spLocks noGrp="1"/>
          </p:cNvSpPr>
          <p:nvPr>
            <p:ph type="sldNum" sz="quarter" idx="5"/>
          </p:nvPr>
        </p:nvSpPr>
        <p:spPr>
          <a:noFill/>
        </p:spPr>
        <p:txBody>
          <a:bodyPr/>
          <a:lstStyle/>
          <a:p>
            <a:fld id="{790CF5B6-C625-4B49-85E1-FAE8EACB7A60}"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p:txBody>
          <a:bodyPr/>
          <a:lstStyle/>
          <a:p>
            <a:pPr eaLnBrk="1" hangingPunct="1"/>
            <a:endParaRPr lang="en-US" smtClean="0">
              <a:ea typeface="ＭＳ Ｐゴシック"/>
              <a:cs typeface="ＭＳ Ｐゴシック"/>
            </a:endParaRPr>
          </a:p>
        </p:txBody>
      </p:sp>
      <p:sp>
        <p:nvSpPr>
          <p:cNvPr id="34819" name="Slide Number Placeholder 3"/>
          <p:cNvSpPr>
            <a:spLocks noGrp="1"/>
          </p:cNvSpPr>
          <p:nvPr>
            <p:ph type="sldNum" sz="quarter" idx="5"/>
          </p:nvPr>
        </p:nvSpPr>
        <p:spPr>
          <a:noFill/>
        </p:spPr>
        <p:txBody>
          <a:bodyPr/>
          <a:lstStyle/>
          <a:p>
            <a:fld id="{AA16E4DF-77EA-47D8-9FBB-111C0364F65A}"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19453-E48D-46FB-8411-889DEA7281F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95A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E0C8BADA-09A4-42AC-8ADA-5DB58844AF7D}" type="datetime1">
              <a:rPr lang="en-US"/>
              <a:pPr>
                <a:defRPr/>
              </a:pPr>
              <a:t>1/10/2011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B9BA1C-4EF2-4477-935F-1C8245BFDB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CDCF6951-962E-48B0-AB0D-1C785BE6E708}" type="datetime1">
              <a:rPr lang="en-US"/>
              <a:pPr>
                <a:defRPr/>
              </a:pPr>
              <a:t>1/10/2011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F59A2A3-C777-425D-8296-9816E7FF74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710C8389-C2E0-4D4D-AB52-732E80C16E3F}" type="datetime1">
              <a:rPr lang="en-US"/>
              <a:pPr>
                <a:defRPr/>
              </a:pPr>
              <a:t>1/10/2011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5661E-CF02-4E77-A2D9-4B7C15D878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4D8D98E1-886C-4BB9-99BB-E6DCE27D7ECE}" type="datetime1">
              <a:rPr lang="en-US"/>
              <a:pPr>
                <a:defRPr/>
              </a:pPr>
              <a:t>1/10/2011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92CC5-1E1C-45FB-99C5-1F5961B768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p_logo_color.png"/>
          <p:cNvPicPr>
            <a:picLocks noChangeAspect="1"/>
          </p:cNvPicPr>
          <p:nvPr userDrawn="1"/>
        </p:nvPicPr>
        <p:blipFill>
          <a:blip r:embed="rId2"/>
          <a:srcRect/>
          <a:stretch>
            <a:fillRect/>
          </a:stretch>
        </p:blipFill>
        <p:spPr bwMode="auto">
          <a:xfrm>
            <a:off x="457200" y="6400800"/>
            <a:ext cx="1752600" cy="274638"/>
          </a:xfrm>
          <a:prstGeom prst="rect">
            <a:avLst/>
          </a:prstGeom>
          <a:noFill/>
          <a:ln w="9525">
            <a:noFill/>
            <a:miter lim="800000"/>
            <a:headEnd/>
            <a:tailEnd/>
          </a:ln>
        </p:spPr>
      </p:pic>
      <p:pic>
        <p:nvPicPr>
          <p:cNvPr id="5" name="Picture 6" descr="LoopNetPartner_regular.gif.gif"/>
          <p:cNvPicPr>
            <a:picLocks noChangeAspect="1"/>
          </p:cNvPicPr>
          <p:nvPr userDrawn="1"/>
        </p:nvPicPr>
        <p:blipFill>
          <a:blip r:embed="rId3"/>
          <a:srcRect/>
          <a:stretch>
            <a:fillRect/>
          </a:stretch>
        </p:blipFill>
        <p:spPr bwMode="auto">
          <a:xfrm>
            <a:off x="7318375" y="6321425"/>
            <a:ext cx="1216025" cy="384175"/>
          </a:xfrm>
          <a:prstGeom prst="rect">
            <a:avLst/>
          </a:prstGeom>
          <a:noFill/>
          <a:ln w="9525">
            <a:noFill/>
            <a:miter lim="800000"/>
            <a:headEnd/>
            <a:tailEnd/>
          </a:ln>
        </p:spPr>
      </p:pic>
      <p:sp>
        <p:nvSpPr>
          <p:cNvPr id="2" name="Title 1"/>
          <p:cNvSpPr>
            <a:spLocks noGrp="1"/>
          </p:cNvSpPr>
          <p:nvPr>
            <p:ph type="title"/>
          </p:nvPr>
        </p:nvSpPr>
        <p:spPr>
          <a:xfrm>
            <a:off x="457200" y="274638"/>
            <a:ext cx="8229600" cy="487362"/>
          </a:xfrm>
        </p:spPr>
        <p:txBody>
          <a:bodyPr/>
          <a:lstStyle>
            <a:lvl1pPr algn="r">
              <a:defRPr sz="2400" b="0" i="0">
                <a:solidFill>
                  <a:srgbClr val="595A5C"/>
                </a:solidFill>
                <a:latin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None/>
              <a:defRPr sz="1600">
                <a:solidFill>
                  <a:srgbClr val="595A5C"/>
                </a:solidFill>
              </a:defRPr>
            </a:lvl1pPr>
            <a:lvl2pPr>
              <a:buFontTx/>
              <a:buNone/>
              <a:defRPr sz="1600">
                <a:solidFill>
                  <a:srgbClr val="595A5C"/>
                </a:solidFill>
              </a:defRPr>
            </a:lvl2pPr>
            <a:lvl3pPr>
              <a:buFontTx/>
              <a:buNone/>
              <a:defRPr sz="1600">
                <a:solidFill>
                  <a:srgbClr val="595A5C"/>
                </a:solidFill>
              </a:defRPr>
            </a:lvl3pPr>
            <a:lvl4pPr>
              <a:buFontTx/>
              <a:buNone/>
              <a:defRPr sz="1600">
                <a:solidFill>
                  <a:srgbClr val="595A5C"/>
                </a:solidFill>
              </a:defRPr>
            </a:lvl4pPr>
            <a:lvl5pPr>
              <a:buFontTx/>
              <a:buNone/>
              <a:defRPr sz="1600">
                <a:solidFill>
                  <a:srgbClr val="595A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2AF78861-8EAF-4C57-982B-32346EEF6C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b="34737"/>
          <a:stretch>
            <a:fillRect/>
          </a:stretch>
        </p:blipFill>
        <p:spPr bwMode="auto">
          <a:xfrm>
            <a:off x="0" y="0"/>
            <a:ext cx="9137650" cy="1416050"/>
          </a:xfrm>
          <a:prstGeom prst="rect">
            <a:avLst/>
          </a:prstGeom>
          <a:noFill/>
          <a:ln w="9525">
            <a:noFill/>
            <a:miter lim="800000"/>
            <a:headEnd/>
            <a:tailEnd/>
          </a:ln>
        </p:spPr>
      </p:pic>
      <p:pic>
        <p:nvPicPr>
          <p:cNvPr id="6" name="Picture 6" descr="ap_logo_color.png"/>
          <p:cNvPicPr>
            <a:picLocks noChangeAspect="1"/>
          </p:cNvPicPr>
          <p:nvPr userDrawn="1"/>
        </p:nvPicPr>
        <p:blipFill>
          <a:blip r:embed="rId3"/>
          <a:srcRect/>
          <a:stretch>
            <a:fillRect/>
          </a:stretch>
        </p:blipFill>
        <p:spPr bwMode="auto">
          <a:xfrm>
            <a:off x="457200" y="6400800"/>
            <a:ext cx="1752600" cy="274638"/>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E89FA44C-448F-4F40-81CA-AF4E3D6D79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b="34737"/>
          <a:stretch>
            <a:fillRect/>
          </a:stretch>
        </p:blipFill>
        <p:spPr bwMode="auto">
          <a:xfrm>
            <a:off x="0" y="0"/>
            <a:ext cx="9137650" cy="1416050"/>
          </a:xfrm>
          <a:prstGeom prst="rect">
            <a:avLst/>
          </a:prstGeom>
          <a:noFill/>
          <a:ln w="9525">
            <a:noFill/>
            <a:miter lim="800000"/>
            <a:headEnd/>
            <a:tailEnd/>
          </a:ln>
        </p:spPr>
      </p:pic>
      <p:pic>
        <p:nvPicPr>
          <p:cNvPr id="5" name="Picture 6" descr="ap_logo_color.png"/>
          <p:cNvPicPr>
            <a:picLocks noChangeAspect="1"/>
          </p:cNvPicPr>
          <p:nvPr userDrawn="1"/>
        </p:nvPicPr>
        <p:blipFill>
          <a:blip r:embed="rId3"/>
          <a:srcRect/>
          <a:stretch>
            <a:fillRect/>
          </a:stretch>
        </p:blipFill>
        <p:spPr bwMode="auto">
          <a:xfrm>
            <a:off x="457200" y="6400800"/>
            <a:ext cx="1752600" cy="274638"/>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10"/>
          </p:nvPr>
        </p:nvSpPr>
        <p:spPr/>
        <p:txBody>
          <a:bodyPr/>
          <a:lstStyle>
            <a:lvl1pPr>
              <a:defRPr/>
            </a:lvl1pPr>
          </a:lstStyle>
          <a:p>
            <a:pPr>
              <a:defRPr/>
            </a:pPr>
            <a:fld id="{F3ECC6DD-1933-4C1F-A143-36147F0CCE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b="34737"/>
          <a:stretch>
            <a:fillRect/>
          </a:stretch>
        </p:blipFill>
        <p:spPr bwMode="auto">
          <a:xfrm>
            <a:off x="0" y="0"/>
            <a:ext cx="9137650" cy="1416050"/>
          </a:xfrm>
          <a:prstGeom prst="rect">
            <a:avLst/>
          </a:prstGeom>
          <a:noFill/>
          <a:ln w="9525">
            <a:noFill/>
            <a:miter lim="800000"/>
            <a:headEnd/>
            <a:tailEnd/>
          </a:ln>
        </p:spPr>
      </p:pic>
      <p:pic>
        <p:nvPicPr>
          <p:cNvPr id="5" name="Picture 6" descr="ap_logo_color.png"/>
          <p:cNvPicPr>
            <a:picLocks noChangeAspect="1"/>
          </p:cNvPicPr>
          <p:nvPr userDrawn="1"/>
        </p:nvPicPr>
        <p:blipFill>
          <a:blip r:embed="rId3"/>
          <a:srcRect/>
          <a:stretch>
            <a:fillRect/>
          </a:stretch>
        </p:blipFill>
        <p:spPr bwMode="auto">
          <a:xfrm>
            <a:off x="457200" y="6400800"/>
            <a:ext cx="1752600" cy="2746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A357F299-B4C0-49B0-9D84-68E0F54AF1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5A66EBFA-0EBE-40A1-9F2E-75D574467847}" type="datetime1">
              <a:rPr lang="en-US"/>
              <a:pPr>
                <a:defRPr/>
              </a:pPr>
              <a:t>1/10/2011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402AF8B-F6E0-4C0D-93F4-7328807C46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0F7E4DE5-CF9D-46ED-A356-264DB3C38C4F}" type="datetime1">
              <a:rPr lang="en-US"/>
              <a:pPr>
                <a:defRPr/>
              </a:pPr>
              <a:t>1/10/2011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AD87035-B254-4643-8E65-50400231AA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63686931-E360-4611-BFA0-AFB5875B6FC8}" type="datetime1">
              <a:rPr lang="en-US"/>
              <a:pPr>
                <a:defRPr/>
              </a:pPr>
              <a:t>1/10/2011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67B4A2A-E883-44AE-8FAA-690ECC3C6A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ea typeface="ＭＳ Ｐゴシック" pitchFamily="-110" charset="-128"/>
                <a:cs typeface="ＭＳ Ｐゴシック" pitchFamily="-110" charset="-128"/>
              </a:defRPr>
            </a:lvl1pPr>
          </a:lstStyle>
          <a:p>
            <a:pPr>
              <a:defRPr/>
            </a:pPr>
            <a:fld id="{28978E3E-4D74-4A83-8EDF-AC69DD3BA356}" type="datetime1">
              <a:rPr lang="en-US"/>
              <a:pPr>
                <a:defRPr/>
              </a:pPr>
              <a:t>1/10/2011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7B336FA-9291-4E94-B080-E74B215B83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ＭＳ Ｐゴシック" pitchFamily="-110" charset="-128"/>
              </a:defRPr>
            </a:lvl1pPr>
          </a:lstStyle>
          <a:p>
            <a:pPr>
              <a:defRPr/>
            </a:pPr>
            <a:fld id="{3EDCB268-8069-4092-BB79-BAE3F7D399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oleObject" Target="../embeddings/Microsoft_Office_Excel_97-2003_Worksheet1.xls"/><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8" descr="buildings.jpg"/>
          <p:cNvPicPr>
            <a:picLocks noChangeAspect="1"/>
          </p:cNvPicPr>
          <p:nvPr/>
        </p:nvPicPr>
        <p:blipFill>
          <a:blip r:embed="rId3"/>
          <a:srcRect/>
          <a:stretch>
            <a:fillRect/>
          </a:stretch>
        </p:blipFill>
        <p:spPr bwMode="auto">
          <a:xfrm>
            <a:off x="0" y="1295400"/>
            <a:ext cx="9150350" cy="2819400"/>
          </a:xfrm>
          <a:prstGeom prst="rect">
            <a:avLst/>
          </a:prstGeom>
          <a:noFill/>
          <a:ln w="9525">
            <a:noFill/>
            <a:miter lim="800000"/>
            <a:headEnd/>
            <a:tailEnd/>
          </a:ln>
        </p:spPr>
      </p:pic>
      <p:sp>
        <p:nvSpPr>
          <p:cNvPr id="16386" name="Title 1"/>
          <p:cNvSpPr>
            <a:spLocks noGrp="1"/>
          </p:cNvSpPr>
          <p:nvPr>
            <p:ph type="title"/>
          </p:nvPr>
        </p:nvSpPr>
        <p:spPr>
          <a:xfrm>
            <a:off x="722313" y="4648200"/>
            <a:ext cx="7772400" cy="1362075"/>
          </a:xfrm>
        </p:spPr>
        <p:txBody>
          <a:bodyPr/>
          <a:lstStyle/>
          <a:p>
            <a:pPr eaLnBrk="1" hangingPunct="1"/>
            <a:r>
              <a:rPr lang="en-US" sz="2000" cap="none" smtClean="0">
                <a:latin typeface="Helvetica" pitchFamily="34" charset="0"/>
                <a:ea typeface="ＭＳ Ｐゴシック"/>
                <a:cs typeface="Helvetica" pitchFamily="34" charset="0"/>
              </a:rPr>
              <a:t>Get Your Deal Done</a:t>
            </a:r>
            <a:r>
              <a:rPr lang="en-US" sz="1800" cap="none" smtClean="0">
                <a:latin typeface="Helvetica" pitchFamily="34" charset="0"/>
                <a:ea typeface="ＭＳ Ｐゴシック"/>
                <a:cs typeface="Helvetica" pitchFamily="34" charset="0"/>
              </a:rPr>
              <a:t/>
            </a:r>
            <a:br>
              <a:rPr lang="en-US" sz="1800" cap="none" smtClean="0">
                <a:latin typeface="Helvetica" pitchFamily="34" charset="0"/>
                <a:ea typeface="ＭＳ Ｐゴシック"/>
                <a:cs typeface="Helvetica" pitchFamily="34" charset="0"/>
              </a:rPr>
            </a:br>
            <a:endParaRPr lang="en-US" sz="1800" b="0" cap="none" smtClean="0">
              <a:latin typeface="Helvetica" pitchFamily="34" charset="0"/>
              <a:ea typeface="ＭＳ Ｐゴシック"/>
              <a:cs typeface="Helvetica" pitchFamily="34" charset="0"/>
            </a:endParaRPr>
          </a:p>
        </p:txBody>
      </p:sp>
      <p:pic>
        <p:nvPicPr>
          <p:cNvPr id="7" name="Picture 6" descr="Laptop_2.png"/>
          <p:cNvPicPr>
            <a:picLocks noChangeAspect="1"/>
          </p:cNvPicPr>
          <p:nvPr/>
        </p:nvPicPr>
        <p:blipFill>
          <a:blip r:embed="rId4"/>
          <a:srcRect/>
          <a:stretch>
            <a:fillRect/>
          </a:stretch>
        </p:blipFill>
        <p:spPr bwMode="auto">
          <a:xfrm>
            <a:off x="4800600" y="2962275"/>
            <a:ext cx="4648200" cy="4141788"/>
          </a:xfrm>
          <a:prstGeom prst="rect">
            <a:avLst/>
          </a:prstGeom>
          <a:noFill/>
          <a:ln w="9525">
            <a:noFill/>
            <a:miter lim="800000"/>
            <a:headEnd/>
            <a:tailEnd/>
          </a:ln>
          <a:effectLst>
            <a:outerShdw dist="38100" dir="2700000" algn="tl" rotWithShape="0">
              <a:srgbClr val="808080">
                <a:alpha val="42998"/>
              </a:srgbClr>
            </a:outerShdw>
          </a:effectLst>
        </p:spPr>
      </p:pic>
      <p:pic>
        <p:nvPicPr>
          <p:cNvPr id="20481" name="Picture 1" descr="C:\Documents and Settings\william.meinhold\Desktop\MISC IMPORTANT\LOGOS, ART\SWoboda (high resolution).jpg"/>
          <p:cNvPicPr>
            <a:picLocks noChangeAspect="1" noChangeArrowheads="1"/>
          </p:cNvPicPr>
          <p:nvPr/>
        </p:nvPicPr>
        <p:blipFill>
          <a:blip r:embed="rId5"/>
          <a:srcRect/>
          <a:stretch>
            <a:fillRect/>
          </a:stretch>
        </p:blipFill>
        <p:spPr bwMode="auto">
          <a:xfrm>
            <a:off x="152400" y="0"/>
            <a:ext cx="2743200" cy="1097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descr="IMG_3896-2.jpg"/>
          <p:cNvPicPr>
            <a:picLocks noChangeAspect="1"/>
          </p:cNvPicPr>
          <p:nvPr/>
        </p:nvPicPr>
        <p:blipFill>
          <a:blip r:embed="rId3"/>
          <a:srcRect b="9332"/>
          <a:stretch>
            <a:fillRect/>
          </a:stretch>
        </p:blipFill>
        <p:spPr bwMode="auto">
          <a:xfrm>
            <a:off x="0" y="0"/>
            <a:ext cx="9144000" cy="6218238"/>
          </a:xfrm>
          <a:prstGeom prst="rect">
            <a:avLst/>
          </a:prstGeom>
          <a:noFill/>
          <a:ln w="9525">
            <a:noFill/>
            <a:miter lim="800000"/>
            <a:headEnd/>
            <a:tailEnd/>
          </a:ln>
        </p:spPr>
      </p:pic>
      <p:sp>
        <p:nvSpPr>
          <p:cNvPr id="29698" name="Title 1"/>
          <p:cNvSpPr>
            <a:spLocks noGrp="1"/>
          </p:cNvSpPr>
          <p:nvPr>
            <p:ph type="title"/>
          </p:nvPr>
        </p:nvSpPr>
        <p:spPr/>
        <p:txBody>
          <a:bodyPr/>
          <a:lstStyle/>
          <a:p>
            <a:r>
              <a:rPr lang="en-US" smtClean="0">
                <a:solidFill>
                  <a:srgbClr val="FFFFFF"/>
                </a:solidFill>
                <a:latin typeface="Calibri" pitchFamily="34" charset="0"/>
                <a:ea typeface="ＭＳ Ｐゴシック"/>
                <a:cs typeface="ＭＳ Ｐゴシック"/>
              </a:rPr>
              <a:t>Case Study #1 – Leased Investment Auction</a:t>
            </a:r>
          </a:p>
        </p:txBody>
      </p:sp>
      <p:sp>
        <p:nvSpPr>
          <p:cNvPr id="23556" name="Content Placeholder 2"/>
          <p:cNvSpPr>
            <a:spLocks noGrp="1"/>
          </p:cNvSpPr>
          <p:nvPr>
            <p:ph idx="1"/>
          </p:nvPr>
        </p:nvSpPr>
        <p:spPr>
          <a:xfrm>
            <a:off x="4953000" y="1447800"/>
            <a:ext cx="4191000" cy="4876800"/>
          </a:xfrm>
        </p:spPr>
        <p:txBody>
          <a:bodyPr/>
          <a:lstStyle/>
          <a:p>
            <a:pPr>
              <a:lnSpc>
                <a:spcPct val="150000"/>
              </a:lnSpc>
              <a:spcBef>
                <a:spcPct val="0"/>
              </a:spcBef>
              <a:spcAft>
                <a:spcPts val="600"/>
              </a:spcAft>
              <a:defRPr/>
            </a:pPr>
            <a:r>
              <a:rPr lang="en-US" b="1" dirty="0">
                <a:solidFill>
                  <a:srgbClr val="FFFFFF"/>
                </a:solidFill>
                <a:ea typeface="Helvetica" pitchFamily="-110" charset="0"/>
                <a:cs typeface="Helvetica" pitchFamily="-110" charset="0"/>
              </a:rPr>
              <a:t>16782 Von Karman, Unit 25, Irvine, California</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Closed escrow: October 30, 2009</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Winning bid: $1,730,000</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Auction participants: 97</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Qualified bidders: 21 </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Bids received: 87 </a:t>
            </a:r>
          </a:p>
          <a:p>
            <a:pPr marL="0">
              <a:spcBef>
                <a:spcPct val="0"/>
              </a:spcBef>
              <a:defRPr/>
            </a:pPr>
            <a:r>
              <a:rPr lang="en-US" dirty="0">
                <a:solidFill>
                  <a:srgbClr val="FFFFFF"/>
                </a:solidFill>
                <a:ea typeface="Helvetica" pitchFamily="-110" charset="0"/>
                <a:cs typeface="Helvetica" pitchFamily="-110" charset="0"/>
              </a:rPr>
              <a:t>This property was successfully auctioned after just 5 weeks of marketing by the brokers.  Prior to the auction program the property sat on the market for  24 months with no activity, despite traditional marketing efforts.</a:t>
            </a:r>
          </a:p>
          <a:p>
            <a:pPr lvl="1">
              <a:lnSpc>
                <a:spcPct val="150000"/>
              </a:lnSpc>
              <a:spcBef>
                <a:spcPct val="0"/>
              </a:spcBef>
              <a:spcAft>
                <a:spcPts val="600"/>
              </a:spcAft>
              <a:defRPr/>
            </a:pPr>
            <a:r>
              <a:rPr lang="en-US" dirty="0">
                <a:solidFill>
                  <a:srgbClr val="FFFFFF"/>
                </a:solidFill>
                <a:ea typeface="Helvetica" pitchFamily="-110" charset="0"/>
                <a:cs typeface="Helvetica" pitchFamily="-110" charset="0"/>
              </a:rPr>
              <a:t/>
            </a:r>
            <a:br>
              <a:rPr lang="en-US" dirty="0">
                <a:solidFill>
                  <a:srgbClr val="FFFFFF"/>
                </a:solidFill>
                <a:ea typeface="Helvetica" pitchFamily="-110" charset="0"/>
                <a:cs typeface="Helvetica" pitchFamily="-110" charset="0"/>
              </a:rPr>
            </a:br>
            <a:endParaRPr lang="en-US" dirty="0">
              <a:solidFill>
                <a:srgbClr val="FFFFFF"/>
              </a:solidFill>
              <a:ea typeface="Helvetica" pitchFamily="-110" charset="0"/>
              <a:cs typeface="Helvetica" pitchFamily="-110" charset="0"/>
            </a:endParaRPr>
          </a:p>
          <a:p>
            <a:pPr lvl="1">
              <a:lnSpc>
                <a:spcPct val="150000"/>
              </a:lnSpc>
              <a:spcBef>
                <a:spcPct val="0"/>
              </a:spcBef>
              <a:spcAft>
                <a:spcPts val="600"/>
              </a:spcAft>
              <a:buFont typeface="Arial" pitchFamily="-110" charset="0"/>
              <a:buNone/>
              <a:defRPr/>
            </a:pPr>
            <a:r>
              <a:rPr lang="en-US" dirty="0">
                <a:solidFill>
                  <a:srgbClr val="FFFFFF"/>
                </a:solidFill>
                <a:ea typeface="Helvetica" pitchFamily="-110" charset="0"/>
                <a:cs typeface="Helvetica" pitchFamily="-110" charset="0"/>
              </a:rPr>
              <a:t/>
            </a:r>
            <a:br>
              <a:rPr lang="en-US" dirty="0">
                <a:solidFill>
                  <a:srgbClr val="FFFFFF"/>
                </a:solidFill>
                <a:ea typeface="Helvetica" pitchFamily="-110" charset="0"/>
                <a:cs typeface="Helvetica" pitchFamily="-110" charset="0"/>
              </a:rPr>
            </a:br>
            <a:endParaRPr lang="en-US" dirty="0">
              <a:solidFill>
                <a:srgbClr val="FFFFFF"/>
              </a:solidFill>
              <a:ea typeface="Helvetica" pitchFamily="-110" charset="0"/>
              <a:cs typeface="Helvetica" pitchFamily="-110" charset="0"/>
            </a:endParaRPr>
          </a:p>
        </p:txBody>
      </p:sp>
      <p:sp>
        <p:nvSpPr>
          <p:cNvPr id="12" name="Rectangle 11"/>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01" name="Picture 8" descr="casestudy1b.jpg"/>
          <p:cNvPicPr>
            <a:picLocks noChangeAspect="1"/>
          </p:cNvPicPr>
          <p:nvPr/>
        </p:nvPicPr>
        <p:blipFill>
          <a:blip r:embed="rId4"/>
          <a:srcRect/>
          <a:stretch>
            <a:fillRect/>
          </a:stretch>
        </p:blipFill>
        <p:spPr bwMode="auto">
          <a:xfrm>
            <a:off x="228600" y="1608138"/>
            <a:ext cx="4532313" cy="3725862"/>
          </a:xfrm>
          <a:prstGeom prst="rect">
            <a:avLst/>
          </a:prstGeom>
          <a:noFill/>
          <a:ln w="9525">
            <a:solidFill>
              <a:srgbClr val="CFD1D7"/>
            </a:solidFill>
            <a:miter lim="800000"/>
            <a:headEnd/>
            <a:tailEnd/>
          </a:ln>
        </p:spPr>
      </p:pic>
      <p:pic>
        <p:nvPicPr>
          <p:cNvPr id="7" name="Picture 6" descr="C:\Documents and Settings\william.meinhold\Desktop\MISC IMPORTANT\LOGOS, ART\SWoboda (high resolution).jpg"/>
          <p:cNvPicPr>
            <a:picLocks noChangeAspect="1" noChangeArrowheads="1"/>
          </p:cNvPicPr>
          <p:nvPr/>
        </p:nvPicPr>
        <p:blipFill>
          <a:blip r:embed="rId5"/>
          <a:srcRect/>
          <a:stretch>
            <a:fillRect/>
          </a:stretch>
        </p:blipFill>
        <p:spPr bwMode="auto">
          <a:xfrm>
            <a:off x="228600" y="6218238"/>
            <a:ext cx="2133600" cy="6397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descr="IMG_3896-2.jpg"/>
          <p:cNvPicPr>
            <a:picLocks noChangeAspect="1"/>
          </p:cNvPicPr>
          <p:nvPr/>
        </p:nvPicPr>
        <p:blipFill>
          <a:blip r:embed="rId3"/>
          <a:srcRect b="9332"/>
          <a:stretch>
            <a:fillRect/>
          </a:stretch>
        </p:blipFill>
        <p:spPr bwMode="auto">
          <a:xfrm>
            <a:off x="0" y="0"/>
            <a:ext cx="9144000" cy="6218238"/>
          </a:xfrm>
          <a:prstGeom prst="rect">
            <a:avLst/>
          </a:prstGeom>
          <a:noFill/>
          <a:ln w="9525">
            <a:noFill/>
            <a:miter lim="800000"/>
            <a:headEnd/>
            <a:tailEnd/>
          </a:ln>
        </p:spPr>
      </p:pic>
      <p:sp>
        <p:nvSpPr>
          <p:cNvPr id="10" name="Rectangle 9"/>
          <p:cNvSpPr/>
          <p:nvPr/>
        </p:nvSpPr>
        <p:spPr>
          <a:xfrm>
            <a:off x="-635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0" name="Content Placeholder 2"/>
          <p:cNvSpPr>
            <a:spLocks noGrp="1"/>
          </p:cNvSpPr>
          <p:nvPr>
            <p:ph idx="1"/>
          </p:nvPr>
        </p:nvSpPr>
        <p:spPr>
          <a:xfrm>
            <a:off x="4953000" y="1447800"/>
            <a:ext cx="4191000" cy="4525963"/>
          </a:xfrm>
        </p:spPr>
        <p:txBody>
          <a:bodyPr/>
          <a:lstStyle/>
          <a:p>
            <a:pPr>
              <a:lnSpc>
                <a:spcPct val="150000"/>
              </a:lnSpc>
              <a:spcBef>
                <a:spcPct val="0"/>
              </a:spcBef>
              <a:spcAft>
                <a:spcPts val="600"/>
              </a:spcAft>
              <a:buFont typeface="Arial" pitchFamily="-110" charset="0"/>
              <a:buNone/>
              <a:defRPr/>
            </a:pPr>
            <a:r>
              <a:rPr lang="en-US" b="1" dirty="0">
                <a:solidFill>
                  <a:srgbClr val="FFFFFF"/>
                </a:solidFill>
                <a:ea typeface="Helvetica" pitchFamily="-110" charset="0"/>
                <a:cs typeface="Helvetica" pitchFamily="-110" charset="0"/>
              </a:rPr>
              <a:t>1382 Valencia Avenue, Unit J, Tustin California</a:t>
            </a:r>
          </a:p>
          <a:p>
            <a:pPr>
              <a:lnSpc>
                <a:spcPct val="150000"/>
              </a:lnSpc>
              <a:spcBef>
                <a:spcPct val="0"/>
              </a:spcBef>
              <a:spcAft>
                <a:spcPts val="600"/>
              </a:spcAft>
              <a:buFont typeface="Arial" pitchFamily="-110" charset="0"/>
              <a:buNone/>
              <a:defRPr/>
            </a:pPr>
            <a:r>
              <a:rPr lang="en-US" dirty="0">
                <a:solidFill>
                  <a:srgbClr val="FFFFFF"/>
                </a:solidFill>
                <a:ea typeface="Helvetica" pitchFamily="-110" charset="0"/>
                <a:cs typeface="Helvetica" pitchFamily="-110" charset="0"/>
              </a:rPr>
              <a:t>Closed escrow: November 16, 2009</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Winning bid: $560,000</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Auction participants: 113</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Qualified bidders: 33</a:t>
            </a:r>
          </a:p>
          <a:p>
            <a:pPr>
              <a:lnSpc>
                <a:spcPct val="150000"/>
              </a:lnSpc>
              <a:spcBef>
                <a:spcPct val="0"/>
              </a:spcBef>
              <a:spcAft>
                <a:spcPts val="600"/>
              </a:spcAft>
              <a:defRPr/>
            </a:pPr>
            <a:r>
              <a:rPr lang="en-US" dirty="0">
                <a:solidFill>
                  <a:srgbClr val="FFFFFF"/>
                </a:solidFill>
                <a:ea typeface="Helvetica" pitchFamily="-110" charset="0"/>
                <a:cs typeface="Helvetica" pitchFamily="-110" charset="0"/>
              </a:rPr>
              <a:t>Bids received: 30</a:t>
            </a:r>
          </a:p>
          <a:p>
            <a:pPr marL="0">
              <a:spcBef>
                <a:spcPct val="0"/>
              </a:spcBef>
              <a:spcAft>
                <a:spcPts val="600"/>
              </a:spcAft>
              <a:buFont typeface="Arial" pitchFamily="-110" charset="0"/>
              <a:buNone/>
              <a:defRPr/>
            </a:pPr>
            <a:r>
              <a:rPr lang="en-US" dirty="0">
                <a:solidFill>
                  <a:srgbClr val="FFFFFF"/>
                </a:solidFill>
                <a:ea typeface="Helvetica" pitchFamily="-110" charset="0"/>
                <a:cs typeface="Helvetica" pitchFamily="-110" charset="0"/>
              </a:rPr>
              <a:t>Brokers marketed this auction for just five weeks before getting a signed purchase agreement.  The property had been marketed using traditional methods for 30 months prior to the auction program with no activity.</a:t>
            </a:r>
          </a:p>
          <a:p>
            <a:pPr>
              <a:lnSpc>
                <a:spcPct val="150000"/>
              </a:lnSpc>
              <a:spcBef>
                <a:spcPct val="0"/>
              </a:spcBef>
              <a:spcAft>
                <a:spcPts val="600"/>
              </a:spcAft>
              <a:buFont typeface="Arial" pitchFamily="-110" charset="0"/>
              <a:buNone/>
              <a:defRPr/>
            </a:pPr>
            <a:endParaRPr lang="en-US" dirty="0">
              <a:solidFill>
                <a:srgbClr val="FFFFFF"/>
              </a:solidFill>
              <a:ea typeface="Helvetica" pitchFamily="-110" charset="0"/>
              <a:cs typeface="Helvetica" pitchFamily="-110" charset="0"/>
            </a:endParaRPr>
          </a:p>
          <a:p>
            <a:pPr lvl="1">
              <a:lnSpc>
                <a:spcPct val="150000"/>
              </a:lnSpc>
              <a:spcBef>
                <a:spcPct val="0"/>
              </a:spcBef>
              <a:spcAft>
                <a:spcPts val="600"/>
              </a:spcAft>
              <a:buFont typeface="Arial" pitchFamily="-110" charset="0"/>
              <a:buNone/>
              <a:defRPr/>
            </a:pPr>
            <a:r>
              <a:rPr lang="en-US" dirty="0">
                <a:solidFill>
                  <a:srgbClr val="FFFFFF"/>
                </a:solidFill>
                <a:ea typeface="Helvetica" pitchFamily="-110" charset="0"/>
                <a:cs typeface="Helvetica" pitchFamily="-110" charset="0"/>
              </a:rPr>
              <a:t/>
            </a:r>
            <a:br>
              <a:rPr lang="en-US" dirty="0">
                <a:solidFill>
                  <a:srgbClr val="FFFFFF"/>
                </a:solidFill>
                <a:ea typeface="Helvetica" pitchFamily="-110" charset="0"/>
                <a:cs typeface="Helvetica" pitchFamily="-110" charset="0"/>
              </a:rPr>
            </a:br>
            <a:endParaRPr lang="en-US" dirty="0">
              <a:solidFill>
                <a:srgbClr val="FFFFFF"/>
              </a:solidFill>
              <a:ea typeface="Helvetica" pitchFamily="-110" charset="0"/>
              <a:cs typeface="Helvetica" pitchFamily="-110" charset="0"/>
            </a:endParaRPr>
          </a:p>
        </p:txBody>
      </p:sp>
      <p:sp>
        <p:nvSpPr>
          <p:cNvPr id="31748" name="Title 1"/>
          <p:cNvSpPr txBox="1">
            <a:spLocks/>
          </p:cNvSpPr>
          <p:nvPr/>
        </p:nvSpPr>
        <p:spPr bwMode="auto">
          <a:xfrm>
            <a:off x="457200" y="274638"/>
            <a:ext cx="8229600" cy="487362"/>
          </a:xfrm>
          <a:prstGeom prst="rect">
            <a:avLst/>
          </a:prstGeom>
          <a:noFill/>
          <a:ln w="9525">
            <a:noFill/>
            <a:miter lim="800000"/>
            <a:headEnd/>
            <a:tailEnd/>
          </a:ln>
        </p:spPr>
        <p:txBody>
          <a:bodyPr anchor="ctr"/>
          <a:lstStyle/>
          <a:p>
            <a:pPr algn="r" eaLnBrk="0" hangingPunct="0"/>
            <a:r>
              <a:rPr lang="en-US" sz="2400">
                <a:solidFill>
                  <a:srgbClr val="FFFFFF"/>
                </a:solidFill>
                <a:latin typeface="Calibri" pitchFamily="34" charset="0"/>
              </a:rPr>
              <a:t>Case Study #2 – Industrial Condo Auction</a:t>
            </a:r>
          </a:p>
        </p:txBody>
      </p:sp>
      <p:pic>
        <p:nvPicPr>
          <p:cNvPr id="31749" name="Picture 7" descr="casestudy1b.jpg"/>
          <p:cNvPicPr>
            <a:picLocks noChangeAspect="1"/>
          </p:cNvPicPr>
          <p:nvPr/>
        </p:nvPicPr>
        <p:blipFill>
          <a:blip r:embed="rId4"/>
          <a:srcRect/>
          <a:stretch>
            <a:fillRect/>
          </a:stretch>
        </p:blipFill>
        <p:spPr bwMode="auto">
          <a:xfrm>
            <a:off x="228600" y="1600200"/>
            <a:ext cx="4495800" cy="3695700"/>
          </a:xfrm>
          <a:prstGeom prst="rect">
            <a:avLst/>
          </a:prstGeom>
          <a:noFill/>
          <a:ln w="9525">
            <a:solidFill>
              <a:srgbClr val="CFD1D7"/>
            </a:solidFill>
            <a:miter lim="800000"/>
            <a:headEnd/>
            <a:tailEnd/>
          </a:ln>
        </p:spPr>
      </p:pic>
      <p:pic>
        <p:nvPicPr>
          <p:cNvPr id="7" name="Picture 6" descr="C:\Documents and Settings\william.meinhold\Desktop\MISC IMPORTANT\LOGOS, ART\SWoboda (high resolution).jpg"/>
          <p:cNvPicPr>
            <a:picLocks noChangeAspect="1" noChangeArrowheads="1"/>
          </p:cNvPicPr>
          <p:nvPr/>
        </p:nvPicPr>
        <p:blipFill>
          <a:blip r:embed="rId5"/>
          <a:srcRect/>
          <a:stretch>
            <a:fillRect/>
          </a:stretch>
        </p:blipFill>
        <p:spPr bwMode="auto">
          <a:xfrm>
            <a:off x="228600" y="6218238"/>
            <a:ext cx="2133600" cy="6397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IMG_3896-2.jpg"/>
          <p:cNvPicPr>
            <a:picLocks noChangeAspect="1"/>
          </p:cNvPicPr>
          <p:nvPr/>
        </p:nvPicPr>
        <p:blipFill>
          <a:blip r:embed="rId3"/>
          <a:srcRect b="9332"/>
          <a:stretch>
            <a:fillRect/>
          </a:stretch>
        </p:blipFill>
        <p:spPr bwMode="auto">
          <a:xfrm>
            <a:off x="0" y="0"/>
            <a:ext cx="9144000" cy="6218238"/>
          </a:xfrm>
          <a:prstGeom prst="rect">
            <a:avLst/>
          </a:prstGeom>
          <a:noFill/>
          <a:ln w="9525">
            <a:noFill/>
            <a:miter lim="800000"/>
            <a:headEnd/>
            <a:tailEnd/>
          </a:ln>
        </p:spPr>
      </p:pic>
      <p:sp>
        <p:nvSpPr>
          <p:cNvPr id="10" name="Rectangle 9"/>
          <p:cNvSpPr/>
          <p:nvPr/>
        </p:nvSpPr>
        <p:spPr>
          <a:xfrm>
            <a:off x="635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795" name="Title 1"/>
          <p:cNvSpPr>
            <a:spLocks noGrp="1"/>
          </p:cNvSpPr>
          <p:nvPr>
            <p:ph type="title"/>
          </p:nvPr>
        </p:nvSpPr>
        <p:spPr/>
        <p:txBody>
          <a:bodyPr/>
          <a:lstStyle/>
          <a:p>
            <a:r>
              <a:rPr lang="en-US" smtClean="0">
                <a:solidFill>
                  <a:srgbClr val="FFFFFF"/>
                </a:solidFill>
                <a:latin typeface="Calibri" pitchFamily="34" charset="0"/>
                <a:ea typeface="ＭＳ Ｐゴシック"/>
                <a:cs typeface="ＭＳ Ｐゴシック"/>
              </a:rPr>
              <a:t>Case Study #3 – Industrial Condo Auction</a:t>
            </a:r>
          </a:p>
        </p:txBody>
      </p:sp>
      <p:sp>
        <p:nvSpPr>
          <p:cNvPr id="25605" name="Content Placeholder 2"/>
          <p:cNvSpPr>
            <a:spLocks noGrp="1"/>
          </p:cNvSpPr>
          <p:nvPr>
            <p:ph idx="1"/>
          </p:nvPr>
        </p:nvSpPr>
        <p:spPr>
          <a:xfrm>
            <a:off x="4953000" y="1570038"/>
            <a:ext cx="4191000" cy="4525962"/>
          </a:xfrm>
        </p:spPr>
        <p:txBody>
          <a:bodyPr/>
          <a:lstStyle/>
          <a:p>
            <a:pPr>
              <a:lnSpc>
                <a:spcPct val="80000"/>
              </a:lnSpc>
              <a:spcBef>
                <a:spcPct val="0"/>
              </a:spcBef>
              <a:spcAft>
                <a:spcPts val="1800"/>
              </a:spcAft>
              <a:defRPr/>
            </a:pPr>
            <a:r>
              <a:rPr lang="en-US" b="1" dirty="0">
                <a:solidFill>
                  <a:srgbClr val="FFFFFF"/>
                </a:solidFill>
                <a:ea typeface="Helvetica" pitchFamily="-110" charset="0"/>
                <a:cs typeface="Helvetica" pitchFamily="-110" charset="0"/>
              </a:rPr>
              <a:t>16782 Von Karman, Unit 24, Irvine California</a:t>
            </a:r>
          </a:p>
          <a:p>
            <a:pPr>
              <a:lnSpc>
                <a:spcPct val="80000"/>
              </a:lnSpc>
              <a:spcBef>
                <a:spcPct val="0"/>
              </a:spcBef>
              <a:spcAft>
                <a:spcPts val="1800"/>
              </a:spcAft>
              <a:defRPr/>
            </a:pPr>
            <a:r>
              <a:rPr lang="en-US" dirty="0">
                <a:solidFill>
                  <a:srgbClr val="FFFFFF"/>
                </a:solidFill>
                <a:ea typeface="Helvetica" pitchFamily="-110" charset="0"/>
                <a:cs typeface="Helvetica" pitchFamily="-110" charset="0"/>
              </a:rPr>
              <a:t>Closed escrow: November 16, 2009</a:t>
            </a:r>
          </a:p>
          <a:p>
            <a:pPr>
              <a:lnSpc>
                <a:spcPct val="80000"/>
              </a:lnSpc>
              <a:spcBef>
                <a:spcPct val="0"/>
              </a:spcBef>
              <a:spcAft>
                <a:spcPts val="1800"/>
              </a:spcAft>
              <a:defRPr/>
            </a:pPr>
            <a:r>
              <a:rPr lang="en-US" dirty="0">
                <a:solidFill>
                  <a:srgbClr val="FFFFFF"/>
                </a:solidFill>
                <a:ea typeface="Helvetica" pitchFamily="-110" charset="0"/>
                <a:cs typeface="Helvetica" pitchFamily="-110" charset="0"/>
              </a:rPr>
              <a:t>Winning bid: $1,060,000</a:t>
            </a:r>
          </a:p>
          <a:p>
            <a:pPr>
              <a:lnSpc>
                <a:spcPct val="80000"/>
              </a:lnSpc>
              <a:spcBef>
                <a:spcPct val="0"/>
              </a:spcBef>
              <a:spcAft>
                <a:spcPts val="1800"/>
              </a:spcAft>
              <a:defRPr/>
            </a:pPr>
            <a:r>
              <a:rPr lang="en-US" dirty="0">
                <a:solidFill>
                  <a:srgbClr val="FFFFFF"/>
                </a:solidFill>
                <a:ea typeface="Helvetica" pitchFamily="-110" charset="0"/>
                <a:cs typeface="Helvetica" pitchFamily="-110" charset="0"/>
              </a:rPr>
              <a:t>Auction participants: 82</a:t>
            </a:r>
          </a:p>
          <a:p>
            <a:pPr>
              <a:lnSpc>
                <a:spcPct val="80000"/>
              </a:lnSpc>
              <a:spcBef>
                <a:spcPct val="0"/>
              </a:spcBef>
              <a:spcAft>
                <a:spcPts val="1800"/>
              </a:spcAft>
              <a:defRPr/>
            </a:pPr>
            <a:r>
              <a:rPr lang="en-US" dirty="0">
                <a:solidFill>
                  <a:srgbClr val="FFFFFF"/>
                </a:solidFill>
                <a:ea typeface="Helvetica" pitchFamily="-110" charset="0"/>
                <a:cs typeface="Helvetica" pitchFamily="-110" charset="0"/>
              </a:rPr>
              <a:t>Qualified bidders: 10</a:t>
            </a:r>
          </a:p>
          <a:p>
            <a:pPr>
              <a:lnSpc>
                <a:spcPct val="80000"/>
              </a:lnSpc>
              <a:spcBef>
                <a:spcPct val="0"/>
              </a:spcBef>
              <a:spcAft>
                <a:spcPts val="1800"/>
              </a:spcAft>
              <a:defRPr/>
            </a:pPr>
            <a:r>
              <a:rPr lang="en-US" dirty="0">
                <a:solidFill>
                  <a:srgbClr val="FFFFFF"/>
                </a:solidFill>
                <a:ea typeface="Helvetica" pitchFamily="-110" charset="0"/>
                <a:cs typeface="Helvetica" pitchFamily="-110" charset="0"/>
              </a:rPr>
              <a:t>Bids received: 60</a:t>
            </a:r>
          </a:p>
          <a:p>
            <a:pPr marL="0">
              <a:spcBef>
                <a:spcPct val="0"/>
              </a:spcBef>
              <a:spcAft>
                <a:spcPts val="1800"/>
              </a:spcAft>
              <a:defRPr/>
            </a:pPr>
            <a:r>
              <a:rPr lang="en-US" dirty="0">
                <a:solidFill>
                  <a:srgbClr val="FFFFFF"/>
                </a:solidFill>
                <a:ea typeface="Helvetica" pitchFamily="-110" charset="0"/>
                <a:cs typeface="Helvetica" pitchFamily="-110" charset="0"/>
              </a:rPr>
              <a:t>This property was successfully auctioned after just 5 weeks of marketing by the brokers.  Prior to the auction program the property sat on the market for  24 months with no activity, despite traditional marketing efforts.</a:t>
            </a:r>
          </a:p>
          <a:p>
            <a:pPr lvl="1">
              <a:lnSpc>
                <a:spcPct val="80000"/>
              </a:lnSpc>
              <a:spcBef>
                <a:spcPct val="0"/>
              </a:spcBef>
              <a:spcAft>
                <a:spcPts val="1800"/>
              </a:spcAft>
              <a:defRPr/>
            </a:pPr>
            <a:r>
              <a:rPr lang="en-US" sz="1400" b="1" dirty="0">
                <a:solidFill>
                  <a:srgbClr val="FFFFFF"/>
                </a:solidFill>
                <a:ea typeface="Helvetica" pitchFamily="-110" charset="0"/>
                <a:cs typeface="Helvetica" pitchFamily="-110" charset="0"/>
              </a:rPr>
              <a:t/>
            </a:r>
            <a:br>
              <a:rPr lang="en-US" sz="1400" b="1" dirty="0">
                <a:solidFill>
                  <a:srgbClr val="FFFFFF"/>
                </a:solidFill>
                <a:ea typeface="Helvetica" pitchFamily="-110" charset="0"/>
                <a:cs typeface="Helvetica" pitchFamily="-110" charset="0"/>
              </a:rPr>
            </a:br>
            <a:endParaRPr lang="en-US" sz="1400" b="1" dirty="0">
              <a:solidFill>
                <a:srgbClr val="FFFFFF"/>
              </a:solidFill>
              <a:ea typeface="Helvetica" pitchFamily="-110" charset="0"/>
              <a:cs typeface="Helvetica" pitchFamily="-110" charset="0"/>
            </a:endParaRPr>
          </a:p>
          <a:p>
            <a:pPr lvl="1">
              <a:lnSpc>
                <a:spcPct val="150000"/>
              </a:lnSpc>
              <a:spcBef>
                <a:spcPct val="0"/>
              </a:spcBef>
              <a:spcAft>
                <a:spcPts val="1800"/>
              </a:spcAft>
              <a:defRPr/>
            </a:pPr>
            <a:r>
              <a:rPr lang="en-US" sz="1400" dirty="0">
                <a:solidFill>
                  <a:srgbClr val="FFFFFF"/>
                </a:solidFill>
                <a:ea typeface="Helvetica" pitchFamily="-110" charset="0"/>
                <a:cs typeface="Helvetica" pitchFamily="-110" charset="0"/>
              </a:rPr>
              <a:t/>
            </a:r>
            <a:br>
              <a:rPr lang="en-US" sz="1400" dirty="0">
                <a:solidFill>
                  <a:srgbClr val="FFFFFF"/>
                </a:solidFill>
                <a:ea typeface="Helvetica" pitchFamily="-110" charset="0"/>
                <a:cs typeface="Helvetica" pitchFamily="-110" charset="0"/>
              </a:rPr>
            </a:br>
            <a:endParaRPr lang="en-US" sz="1400" dirty="0">
              <a:solidFill>
                <a:srgbClr val="FFFFFF"/>
              </a:solidFill>
              <a:ea typeface="Helvetica" pitchFamily="-110" charset="0"/>
              <a:cs typeface="Helvetica" pitchFamily="-110" charset="0"/>
            </a:endParaRPr>
          </a:p>
          <a:p>
            <a:pPr lvl="1">
              <a:lnSpc>
                <a:spcPct val="150000"/>
              </a:lnSpc>
              <a:spcBef>
                <a:spcPct val="0"/>
              </a:spcBef>
              <a:spcAft>
                <a:spcPts val="1800"/>
              </a:spcAft>
              <a:buFont typeface="Arial" pitchFamily="-110" charset="0"/>
              <a:buNone/>
              <a:defRPr/>
            </a:pPr>
            <a:r>
              <a:rPr lang="en-US" sz="1400" dirty="0">
                <a:solidFill>
                  <a:srgbClr val="FFFFFF"/>
                </a:solidFill>
                <a:ea typeface="Helvetica" pitchFamily="-110" charset="0"/>
                <a:cs typeface="Helvetica" pitchFamily="-110" charset="0"/>
              </a:rPr>
              <a:t/>
            </a:r>
            <a:br>
              <a:rPr lang="en-US" sz="1400" dirty="0">
                <a:solidFill>
                  <a:srgbClr val="FFFFFF"/>
                </a:solidFill>
                <a:ea typeface="Helvetica" pitchFamily="-110" charset="0"/>
                <a:cs typeface="Helvetica" pitchFamily="-110" charset="0"/>
              </a:rPr>
            </a:br>
            <a:endParaRPr lang="en-US" sz="1400" dirty="0">
              <a:solidFill>
                <a:srgbClr val="FFFFFF"/>
              </a:solidFill>
              <a:ea typeface="Helvetica" pitchFamily="-110" charset="0"/>
              <a:cs typeface="Helvetica" pitchFamily="-110" charset="0"/>
            </a:endParaRPr>
          </a:p>
        </p:txBody>
      </p:sp>
      <p:pic>
        <p:nvPicPr>
          <p:cNvPr id="33797" name="Picture 8" descr="casestudy3b.jpg"/>
          <p:cNvPicPr>
            <a:picLocks noChangeAspect="1"/>
          </p:cNvPicPr>
          <p:nvPr/>
        </p:nvPicPr>
        <p:blipFill>
          <a:blip r:embed="rId4"/>
          <a:srcRect/>
          <a:stretch>
            <a:fillRect/>
          </a:stretch>
        </p:blipFill>
        <p:spPr bwMode="auto">
          <a:xfrm>
            <a:off x="228600" y="1557338"/>
            <a:ext cx="4594225" cy="3776662"/>
          </a:xfrm>
          <a:prstGeom prst="rect">
            <a:avLst/>
          </a:prstGeom>
          <a:noFill/>
          <a:ln w="9525">
            <a:solidFill>
              <a:srgbClr val="CFD1D7"/>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IMG_4164-2.jpg"/>
          <p:cNvPicPr>
            <a:picLocks noChangeAspect="1"/>
          </p:cNvPicPr>
          <p:nvPr/>
        </p:nvPicPr>
        <p:blipFill>
          <a:blip r:embed="rId3"/>
          <a:srcRect b="9332"/>
          <a:stretch>
            <a:fillRect/>
          </a:stretch>
        </p:blipFill>
        <p:spPr bwMode="auto">
          <a:xfrm>
            <a:off x="0" y="0"/>
            <a:ext cx="9144000" cy="6218238"/>
          </a:xfrm>
          <a:prstGeom prst="rect">
            <a:avLst/>
          </a:prstGeom>
          <a:noFill/>
          <a:ln w="9525">
            <a:noFill/>
            <a:miter lim="800000"/>
            <a:headEnd/>
            <a:tailEnd/>
          </a:ln>
        </p:spPr>
      </p:pic>
      <p:sp>
        <p:nvSpPr>
          <p:cNvPr id="49155" name="Content Placeholder 2"/>
          <p:cNvSpPr>
            <a:spLocks noGrp="1"/>
          </p:cNvSpPr>
          <p:nvPr>
            <p:ph idx="4294967295"/>
          </p:nvPr>
        </p:nvSpPr>
        <p:spPr>
          <a:xfrm>
            <a:off x="1600200" y="1185863"/>
            <a:ext cx="5029200" cy="3995737"/>
          </a:xfrm>
        </p:spPr>
        <p:txBody>
          <a:bodyPr/>
          <a:lstStyle/>
          <a:p>
            <a:pPr marL="0">
              <a:buFontTx/>
              <a:buNone/>
            </a:pPr>
            <a:r>
              <a:rPr lang="en-US" sz="2000" b="1" smtClean="0">
                <a:solidFill>
                  <a:srgbClr val="FFFFFF"/>
                </a:solidFill>
                <a:ea typeface="ＭＳ Ｐゴシック"/>
                <a:cs typeface="Helvetica" pitchFamily="34" charset="0"/>
              </a:rPr>
              <a:t>Sign-Up</a:t>
            </a:r>
          </a:p>
          <a:p>
            <a:pPr marL="273050" lvl="2">
              <a:spcAft>
                <a:spcPts val="600"/>
              </a:spcAft>
            </a:pPr>
            <a:r>
              <a:rPr lang="en-US" sz="1600" smtClean="0">
                <a:solidFill>
                  <a:srgbClr val="FFFFFF"/>
                </a:solidFill>
                <a:ea typeface="ＭＳ Ｐゴシック"/>
                <a:cs typeface="Helvetica" pitchFamily="34" charset="0"/>
              </a:rPr>
              <a:t>$395 Set-up Fee</a:t>
            </a:r>
          </a:p>
          <a:p>
            <a:pPr marL="273050" lvl="2">
              <a:spcAft>
                <a:spcPts val="600"/>
              </a:spcAft>
            </a:pPr>
            <a:r>
              <a:rPr lang="en-US" sz="1600" smtClean="0">
                <a:solidFill>
                  <a:srgbClr val="FFFFFF"/>
                </a:solidFill>
                <a:ea typeface="ＭＳ Ｐゴシック"/>
                <a:cs typeface="Helvetica" pitchFamily="34" charset="0"/>
              </a:rPr>
              <a:t>Broker License Agreement </a:t>
            </a:r>
          </a:p>
          <a:p>
            <a:pPr marL="273050" lvl="2">
              <a:spcAft>
                <a:spcPts val="600"/>
              </a:spcAft>
            </a:pPr>
            <a:r>
              <a:rPr lang="en-US" sz="1600" smtClean="0">
                <a:solidFill>
                  <a:srgbClr val="FFFFFF"/>
                </a:solidFill>
                <a:ea typeface="ＭＳ Ｐゴシック"/>
                <a:cs typeface="Helvetica" pitchFamily="34" charset="0"/>
              </a:rPr>
              <a:t>Owner’s Authorization Agreement</a:t>
            </a:r>
          </a:p>
          <a:p>
            <a:pPr marL="273050" lvl="2">
              <a:spcAft>
                <a:spcPts val="600"/>
              </a:spcAft>
            </a:pPr>
            <a:r>
              <a:rPr lang="en-US" sz="1600" smtClean="0">
                <a:solidFill>
                  <a:srgbClr val="FFFFFF"/>
                </a:solidFill>
                <a:ea typeface="ＭＳ Ｐゴシック"/>
                <a:cs typeface="Helvetica" pitchFamily="34" charset="0"/>
              </a:rPr>
              <a:t>$1,200 </a:t>
            </a:r>
            <a:r>
              <a:rPr lang="en-US" sz="1600" i="1" smtClean="0">
                <a:solidFill>
                  <a:srgbClr val="FFFFFF"/>
                </a:solidFill>
                <a:ea typeface="ＭＳ Ｐゴシック"/>
                <a:cs typeface="Helvetica" pitchFamily="34" charset="0"/>
              </a:rPr>
              <a:t>refundable</a:t>
            </a:r>
            <a:r>
              <a:rPr lang="en-US" sz="1600" smtClean="0">
                <a:solidFill>
                  <a:srgbClr val="FFFFFF"/>
                </a:solidFill>
                <a:ea typeface="ＭＳ Ｐゴシック"/>
                <a:cs typeface="Helvetica" pitchFamily="34" charset="0"/>
              </a:rPr>
              <a:t> Auction Deposit</a:t>
            </a:r>
          </a:p>
          <a:p>
            <a:pPr marL="273050" lvl="2">
              <a:spcAft>
                <a:spcPts val="600"/>
              </a:spcAft>
            </a:pPr>
            <a:endParaRPr lang="en-US" sz="1600" smtClean="0">
              <a:solidFill>
                <a:srgbClr val="FFFFFF"/>
              </a:solidFill>
              <a:ea typeface="ＭＳ Ｐゴシック"/>
              <a:cs typeface="Helvetica" pitchFamily="34" charset="0"/>
            </a:endParaRPr>
          </a:p>
          <a:p>
            <a:pPr marL="0">
              <a:buFontTx/>
              <a:buNone/>
            </a:pPr>
            <a:r>
              <a:rPr lang="en-US" sz="2000" b="1" smtClean="0">
                <a:solidFill>
                  <a:srgbClr val="FFFFFF"/>
                </a:solidFill>
                <a:ea typeface="ＭＳ Ｐゴシック"/>
                <a:cs typeface="Helvetica" pitchFamily="34" charset="0"/>
              </a:rPr>
              <a:t>Close of Escrow</a:t>
            </a:r>
          </a:p>
          <a:p>
            <a:pPr marL="273050" lvl="2">
              <a:spcAft>
                <a:spcPts val="600"/>
              </a:spcAft>
            </a:pPr>
            <a:r>
              <a:rPr lang="en-US" sz="1600" smtClean="0">
                <a:solidFill>
                  <a:srgbClr val="FFFFFF"/>
                </a:solidFill>
                <a:ea typeface="ＭＳ Ｐゴシック"/>
                <a:cs typeface="Helvetica" pitchFamily="34" charset="0"/>
              </a:rPr>
              <a:t>AuctionPoint collects a Buyer’s Premium from the winning bidder </a:t>
            </a:r>
          </a:p>
          <a:p>
            <a:pPr marL="273050" lvl="2">
              <a:spcAft>
                <a:spcPts val="600"/>
              </a:spcAft>
            </a:pPr>
            <a:r>
              <a:rPr lang="en-US" sz="1600" smtClean="0">
                <a:solidFill>
                  <a:srgbClr val="FFFFFF"/>
                </a:solidFill>
                <a:ea typeface="ＭＳ Ｐゴシック"/>
                <a:cs typeface="Helvetica" pitchFamily="34" charset="0"/>
              </a:rPr>
              <a:t>AuctionPoint refunds the $1,200 Auction Deposit</a:t>
            </a:r>
          </a:p>
          <a:p>
            <a:pPr marL="273050" lvl="2">
              <a:spcAft>
                <a:spcPts val="600"/>
              </a:spcAft>
            </a:pPr>
            <a:endParaRPr lang="en-US" sz="2000" smtClean="0">
              <a:solidFill>
                <a:srgbClr val="FFFFFF"/>
              </a:solidFill>
              <a:ea typeface="ＭＳ Ｐゴシック"/>
              <a:cs typeface="Helvetica" pitchFamily="34" charset="0"/>
            </a:endParaRPr>
          </a:p>
        </p:txBody>
      </p:sp>
      <p:sp>
        <p:nvSpPr>
          <p:cNvPr id="6" name="Rectangle 5"/>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9" name="Content Placeholder 2"/>
          <p:cNvSpPr txBox="1">
            <a:spLocks/>
          </p:cNvSpPr>
          <p:nvPr/>
        </p:nvSpPr>
        <p:spPr bwMode="auto">
          <a:xfrm>
            <a:off x="1600200" y="5029200"/>
            <a:ext cx="5638800" cy="685800"/>
          </a:xfrm>
          <a:prstGeom prst="rect">
            <a:avLst/>
          </a:prstGeom>
          <a:noFill/>
          <a:ln w="9525">
            <a:noFill/>
            <a:miter lim="800000"/>
            <a:headEnd/>
            <a:tailEnd/>
          </a:ln>
        </p:spPr>
        <p:txBody>
          <a:bodyPr/>
          <a:lstStyle/>
          <a:p>
            <a:pPr marL="342900" indent="-342900" eaLnBrk="0" hangingPunct="0">
              <a:spcBef>
                <a:spcPct val="20000"/>
              </a:spcBef>
              <a:defRPr/>
            </a:pPr>
            <a:r>
              <a:rPr lang="en-US" sz="2000" dirty="0" smtClean="0">
                <a:solidFill>
                  <a:srgbClr val="FFFFFF"/>
                </a:solidFill>
                <a:latin typeface="+mn-lt"/>
                <a:ea typeface="Helvetica" charset="0"/>
                <a:cs typeface="Helvetica" charset="0"/>
              </a:rPr>
              <a:t>    </a:t>
            </a:r>
            <a:r>
              <a:rPr lang="en-US" sz="2000" dirty="0" smtClean="0">
                <a:solidFill>
                  <a:srgbClr val="FFFFFF"/>
                </a:solidFill>
                <a:latin typeface="+mn-lt"/>
                <a:ea typeface="Helvetica" charset="0"/>
                <a:cs typeface="Helvetica" charset="0"/>
              </a:rPr>
              <a:t>  Contact </a:t>
            </a:r>
            <a:r>
              <a:rPr lang="en-US" sz="2000" dirty="0" smtClean="0">
                <a:solidFill>
                  <a:srgbClr val="FFFFFF"/>
                </a:solidFill>
                <a:latin typeface="+mn-lt"/>
                <a:ea typeface="Helvetica" charset="0"/>
                <a:cs typeface="Helvetica" charset="0"/>
              </a:rPr>
              <a:t>Swoboda Hospitality Specialists today     to start </a:t>
            </a:r>
            <a:r>
              <a:rPr lang="en-US" sz="2000" dirty="0">
                <a:solidFill>
                  <a:srgbClr val="FFFFFF"/>
                </a:solidFill>
                <a:latin typeface="+mn-lt"/>
                <a:ea typeface="Helvetica" charset="0"/>
                <a:cs typeface="Helvetica" charset="0"/>
              </a:rPr>
              <a:t>your auction</a:t>
            </a:r>
            <a:r>
              <a:rPr lang="en-US" sz="2000" dirty="0" smtClean="0">
                <a:solidFill>
                  <a:srgbClr val="FFFFFF"/>
                </a:solidFill>
                <a:latin typeface="+mn-lt"/>
                <a:ea typeface="Helvetica" charset="0"/>
                <a:cs typeface="Helvetica" charset="0"/>
              </a:rPr>
              <a:t>!  602-468-3548  or e-mail info@shs.com</a:t>
            </a:r>
            <a:endParaRPr lang="en-US" sz="2000" dirty="0">
              <a:solidFill>
                <a:srgbClr val="FFFFFF"/>
              </a:solidFill>
              <a:latin typeface="+mn-lt"/>
              <a:ea typeface="Helvetica" charset="0"/>
              <a:cs typeface="Helvetica" charset="0"/>
            </a:endParaRPr>
          </a:p>
        </p:txBody>
      </p:sp>
      <p:sp>
        <p:nvSpPr>
          <p:cNvPr id="26631" name="Title 1"/>
          <p:cNvSpPr>
            <a:spLocks noGrp="1"/>
          </p:cNvSpPr>
          <p:nvPr>
            <p:ph type="title" idx="4294967295"/>
          </p:nvPr>
        </p:nvSpPr>
        <p:spPr>
          <a:xfrm>
            <a:off x="457200" y="274638"/>
            <a:ext cx="8229600" cy="487362"/>
          </a:xfrm>
        </p:spPr>
        <p:txBody>
          <a:bodyPr/>
          <a:lstStyle/>
          <a:p>
            <a:pPr algn="r">
              <a:defRPr/>
            </a:pPr>
            <a:r>
              <a:rPr lang="en-US" sz="2400" dirty="0">
                <a:solidFill>
                  <a:srgbClr val="FFFFFF"/>
                </a:solidFill>
                <a:latin typeface="+mn-lt"/>
              </a:rPr>
              <a:t>Getting Started</a:t>
            </a:r>
          </a:p>
        </p:txBody>
      </p:sp>
      <p:pic>
        <p:nvPicPr>
          <p:cNvPr id="7" name="Picture 6" descr="C:\Documents and Settings\william.meinhold\Desktop\MISC IMPORTANT\LOGOS, ART\SWoboda (high resolution).jpg"/>
          <p:cNvPicPr>
            <a:picLocks noChangeAspect="1" noChangeArrowheads="1"/>
          </p:cNvPicPr>
          <p:nvPr/>
        </p:nvPicPr>
        <p:blipFill>
          <a:blip r:embed="rId4"/>
          <a:srcRect/>
          <a:stretch>
            <a:fillRect/>
          </a:stretch>
        </p:blipFill>
        <p:spPr bwMode="auto">
          <a:xfrm>
            <a:off x="228600" y="6218238"/>
            <a:ext cx="2362200" cy="6397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descr="IMG_3876-2.jpg"/>
          <p:cNvPicPr>
            <a:picLocks noChangeAspect="1"/>
          </p:cNvPicPr>
          <p:nvPr/>
        </p:nvPicPr>
        <p:blipFill>
          <a:blip r:embed="rId4"/>
          <a:srcRect b="9332"/>
          <a:stretch>
            <a:fillRect/>
          </a:stretch>
        </p:blipFill>
        <p:spPr bwMode="auto">
          <a:xfrm>
            <a:off x="0" y="0"/>
            <a:ext cx="9144000" cy="6218238"/>
          </a:xfrm>
          <a:prstGeom prst="rect">
            <a:avLst/>
          </a:prstGeom>
          <a:noFill/>
          <a:ln w="9525">
            <a:noFill/>
            <a:miter lim="800000"/>
            <a:headEnd/>
            <a:tailEnd/>
          </a:ln>
        </p:spPr>
      </p:pic>
      <p:graphicFrame>
        <p:nvGraphicFramePr>
          <p:cNvPr id="17410" name="Chart 14"/>
          <p:cNvGraphicFramePr>
            <a:graphicFrameLocks/>
          </p:cNvGraphicFramePr>
          <p:nvPr/>
        </p:nvGraphicFramePr>
        <p:xfrm>
          <a:off x="457200" y="1844675"/>
          <a:ext cx="3695700" cy="2336800"/>
        </p:xfrm>
        <a:graphic>
          <a:graphicData uri="http://schemas.openxmlformats.org/presentationml/2006/ole">
            <p:oleObj spid="_x0000_s17410" r:id="rId5" imgW="3693871" imgH="2340671" progId="Excel.Sheet.8">
              <p:embed/>
            </p:oleObj>
          </a:graphicData>
        </a:graphic>
      </p:graphicFrame>
      <p:sp>
        <p:nvSpPr>
          <p:cNvPr id="17412" name="Content Placeholder 4"/>
          <p:cNvSpPr>
            <a:spLocks noGrp="1"/>
          </p:cNvSpPr>
          <p:nvPr>
            <p:ph idx="1"/>
          </p:nvPr>
        </p:nvSpPr>
        <p:spPr>
          <a:xfrm>
            <a:off x="4038600" y="2759075"/>
            <a:ext cx="4724400" cy="1035050"/>
          </a:xfrm>
        </p:spPr>
        <p:txBody>
          <a:bodyPr/>
          <a:lstStyle/>
          <a:p>
            <a:pPr marL="0">
              <a:spcBef>
                <a:spcPct val="0"/>
              </a:spcBef>
              <a:spcAft>
                <a:spcPts val="600"/>
              </a:spcAft>
            </a:pPr>
            <a:r>
              <a:rPr lang="en-US" sz="2000" smtClean="0">
                <a:solidFill>
                  <a:schemeClr val="bg1"/>
                </a:solidFill>
                <a:ea typeface="ＭＳ Ｐゴシック"/>
                <a:cs typeface="ＭＳ Ｐゴシック"/>
              </a:rPr>
              <a:t>Auctions are the proven way to achieve maximum value for your property in the shortest possible timeframe. </a:t>
            </a:r>
            <a:endParaRPr lang="en-US" sz="2000" smtClean="0">
              <a:solidFill>
                <a:schemeClr val="bg1"/>
              </a:solidFill>
              <a:latin typeface="Helvetica" pitchFamily="34" charset="0"/>
              <a:ea typeface="ＭＳ Ｐゴシック"/>
              <a:cs typeface="ＭＳ Ｐゴシック"/>
            </a:endParaRPr>
          </a:p>
        </p:txBody>
      </p:sp>
      <p:sp>
        <p:nvSpPr>
          <p:cNvPr id="13" name="Rectangle 12"/>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8" name="Title 1"/>
          <p:cNvSpPr txBox="1">
            <a:spLocks/>
          </p:cNvSpPr>
          <p:nvPr/>
        </p:nvSpPr>
        <p:spPr bwMode="auto">
          <a:xfrm>
            <a:off x="457200" y="274638"/>
            <a:ext cx="8229600" cy="487362"/>
          </a:xfrm>
          <a:prstGeom prst="rect">
            <a:avLst/>
          </a:prstGeom>
          <a:noFill/>
          <a:ln w="9525">
            <a:noFill/>
            <a:miter lim="800000"/>
            <a:headEnd/>
            <a:tailEnd/>
          </a:ln>
        </p:spPr>
        <p:txBody>
          <a:bodyPr anchor="ctr"/>
          <a:lstStyle/>
          <a:p>
            <a:pPr algn="r" eaLnBrk="0" hangingPunct="0">
              <a:defRPr/>
            </a:pPr>
            <a:r>
              <a:rPr lang="en-US" sz="2400" dirty="0">
                <a:solidFill>
                  <a:srgbClr val="FFFFFF"/>
                </a:solidFill>
                <a:latin typeface="+mj-lt"/>
                <a:ea typeface="ＭＳ Ｐゴシック" charset="-128"/>
                <a:cs typeface="ＭＳ Ｐゴシック" charset="-128"/>
              </a:rPr>
              <a:t>Why Auction?</a:t>
            </a:r>
          </a:p>
        </p:txBody>
      </p:sp>
      <p:pic>
        <p:nvPicPr>
          <p:cNvPr id="8" name="Picture 7" descr="C:\Documents and Settings\william.meinhold\Desktop\MISC IMPORTANT\LOGOS, ART\SWoboda (high resolution).jpg"/>
          <p:cNvPicPr>
            <a:picLocks noChangeAspect="1" noChangeArrowheads="1"/>
          </p:cNvPicPr>
          <p:nvPr/>
        </p:nvPicPr>
        <p:blipFill>
          <a:blip r:embed="rId6"/>
          <a:srcRect/>
          <a:stretch>
            <a:fillRect/>
          </a:stretch>
        </p:blipFill>
        <p:spPr bwMode="auto">
          <a:xfrm>
            <a:off x="457200" y="6218238"/>
            <a:ext cx="1828800" cy="640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9" descr="IMG_3876-2.jpg"/>
          <p:cNvPicPr>
            <a:picLocks noChangeAspect="1"/>
          </p:cNvPicPr>
          <p:nvPr/>
        </p:nvPicPr>
        <p:blipFill>
          <a:blip r:embed="rId3"/>
          <a:srcRect b="9332"/>
          <a:stretch>
            <a:fillRect/>
          </a:stretch>
        </p:blipFill>
        <p:spPr bwMode="auto">
          <a:xfrm>
            <a:off x="0" y="-76200"/>
            <a:ext cx="9144000" cy="6218238"/>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381000" y="152400"/>
            <a:ext cx="3200400" cy="1903413"/>
          </a:xfrm>
          <a:prstGeom prst="rect">
            <a:avLst/>
          </a:prstGeom>
          <a:noFill/>
          <a:ln w="9525">
            <a:solidFill>
              <a:srgbClr val="D9D9D9"/>
            </a:solidFill>
            <a:miter lim="800000"/>
            <a:headEnd/>
            <a:tailEnd/>
          </a:ln>
          <a:effectLst>
            <a:outerShdw dist="38100" dir="2700000" algn="tl" rotWithShape="0">
              <a:schemeClr val="tx1">
                <a:alpha val="42998"/>
              </a:schemeClr>
            </a:outerShdw>
          </a:effectLst>
        </p:spPr>
      </p:pic>
      <p:pic>
        <p:nvPicPr>
          <p:cNvPr id="14" name="Picture 13"/>
          <p:cNvPicPr>
            <a:picLocks noChangeAspect="1"/>
          </p:cNvPicPr>
          <p:nvPr/>
        </p:nvPicPr>
        <p:blipFill>
          <a:blip r:embed="rId5"/>
          <a:srcRect/>
          <a:stretch>
            <a:fillRect/>
          </a:stretch>
        </p:blipFill>
        <p:spPr bwMode="auto">
          <a:xfrm>
            <a:off x="381000" y="2119313"/>
            <a:ext cx="3200400" cy="1903412"/>
          </a:xfrm>
          <a:prstGeom prst="rect">
            <a:avLst/>
          </a:prstGeom>
          <a:noFill/>
          <a:ln w="9525">
            <a:solidFill>
              <a:srgbClr val="D9D9D9"/>
            </a:solidFill>
            <a:miter lim="800000"/>
            <a:headEnd/>
            <a:tailEnd/>
          </a:ln>
          <a:effectLst>
            <a:outerShdw dist="38100" dir="2700000" algn="tl" rotWithShape="0">
              <a:schemeClr val="tx1">
                <a:alpha val="42998"/>
              </a:schemeClr>
            </a:outerShdw>
          </a:effectLst>
        </p:spPr>
      </p:pic>
      <p:sp>
        <p:nvSpPr>
          <p:cNvPr id="21508" name="Content Placeholder 4"/>
          <p:cNvSpPr>
            <a:spLocks noGrp="1"/>
          </p:cNvSpPr>
          <p:nvPr>
            <p:ph idx="1"/>
          </p:nvPr>
        </p:nvSpPr>
        <p:spPr>
          <a:xfrm>
            <a:off x="3962400" y="1905000"/>
            <a:ext cx="5105400" cy="3581400"/>
          </a:xfrm>
        </p:spPr>
        <p:txBody>
          <a:bodyPr/>
          <a:lstStyle/>
          <a:p>
            <a:pPr marL="0">
              <a:spcBef>
                <a:spcPct val="0"/>
              </a:spcBef>
              <a:spcAft>
                <a:spcPts val="600"/>
              </a:spcAft>
            </a:pPr>
            <a:r>
              <a:rPr lang="en-US" sz="2000" dirty="0" err="1" smtClean="0">
                <a:solidFill>
                  <a:schemeClr val="bg1"/>
                </a:solidFill>
                <a:ea typeface="ＭＳ Ｐゴシック"/>
                <a:cs typeface="ＭＳ Ｐゴシック"/>
              </a:rPr>
              <a:t>AuctionPoint</a:t>
            </a:r>
            <a:r>
              <a:rPr lang="en-US" sz="2000" dirty="0" smtClean="0">
                <a:solidFill>
                  <a:schemeClr val="bg1"/>
                </a:solidFill>
                <a:ea typeface="ＭＳ Ｐゴシック"/>
                <a:cs typeface="ＭＳ Ｐゴシック"/>
              </a:rPr>
              <a:t> is the online auction platform designed specifically for the disposition of real estate.  </a:t>
            </a:r>
          </a:p>
          <a:p>
            <a:pPr marL="0">
              <a:spcBef>
                <a:spcPct val="0"/>
              </a:spcBef>
              <a:spcAft>
                <a:spcPts val="600"/>
              </a:spcAft>
            </a:pPr>
            <a:endParaRPr lang="en-US" sz="2000" dirty="0" smtClean="0">
              <a:solidFill>
                <a:schemeClr val="bg1"/>
              </a:solidFill>
              <a:ea typeface="ＭＳ Ｐゴシック"/>
              <a:cs typeface="ＭＳ Ｐゴシック"/>
            </a:endParaRPr>
          </a:p>
          <a:p>
            <a:pPr marL="0">
              <a:spcBef>
                <a:spcPct val="0"/>
              </a:spcBef>
              <a:spcAft>
                <a:spcPts val="600"/>
              </a:spcAft>
            </a:pPr>
            <a:r>
              <a:rPr lang="en-US" sz="2000" dirty="0" smtClean="0">
                <a:solidFill>
                  <a:schemeClr val="bg1"/>
                </a:solidFill>
                <a:ea typeface="ＭＳ Ｐゴシック"/>
                <a:cs typeface="ＭＳ Ｐゴシック"/>
              </a:rPr>
              <a:t>The </a:t>
            </a:r>
            <a:r>
              <a:rPr lang="en-US" sz="2000" dirty="0" err="1" smtClean="0">
                <a:solidFill>
                  <a:schemeClr val="bg1"/>
                </a:solidFill>
                <a:ea typeface="ＭＳ Ｐゴシック"/>
                <a:cs typeface="ＭＳ Ｐゴシック"/>
              </a:rPr>
              <a:t>AuctionPoint</a:t>
            </a:r>
            <a:r>
              <a:rPr lang="en-US" sz="2000" dirty="0" smtClean="0">
                <a:solidFill>
                  <a:schemeClr val="bg1"/>
                </a:solidFill>
                <a:ea typeface="ＭＳ Ｐゴシック"/>
                <a:cs typeface="ＭＳ Ｐゴシック"/>
              </a:rPr>
              <a:t> platform creates property-specific auction websites that your broker markets to the best potential buyer pool.</a:t>
            </a:r>
          </a:p>
          <a:p>
            <a:pPr marL="0">
              <a:spcBef>
                <a:spcPct val="0"/>
              </a:spcBef>
              <a:spcAft>
                <a:spcPts val="600"/>
              </a:spcAft>
            </a:pPr>
            <a:endParaRPr lang="en-US" sz="2000" dirty="0" smtClean="0">
              <a:solidFill>
                <a:schemeClr val="bg1"/>
              </a:solidFill>
              <a:latin typeface="Helvetica" pitchFamily="34" charset="0"/>
              <a:ea typeface="ＭＳ Ｐゴシック"/>
              <a:cs typeface="ＭＳ Ｐゴシック"/>
            </a:endParaRPr>
          </a:p>
          <a:p>
            <a:pPr marL="0">
              <a:spcBef>
                <a:spcPct val="0"/>
              </a:spcBef>
              <a:spcAft>
                <a:spcPts val="600"/>
              </a:spcAft>
            </a:pPr>
            <a:endParaRPr lang="en-US" sz="2000" dirty="0" smtClean="0">
              <a:solidFill>
                <a:schemeClr val="bg1"/>
              </a:solidFill>
              <a:latin typeface="Helvetica" pitchFamily="34" charset="0"/>
              <a:ea typeface="ＭＳ Ｐゴシック"/>
              <a:cs typeface="ＭＳ Ｐゴシック"/>
            </a:endParaRPr>
          </a:p>
        </p:txBody>
      </p:sp>
      <p:sp>
        <p:nvSpPr>
          <p:cNvPr id="13" name="Rectangle 12"/>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2" name="Title 1"/>
          <p:cNvSpPr txBox="1">
            <a:spLocks/>
          </p:cNvSpPr>
          <p:nvPr/>
        </p:nvSpPr>
        <p:spPr bwMode="auto">
          <a:xfrm>
            <a:off x="457200" y="274638"/>
            <a:ext cx="8229600" cy="487362"/>
          </a:xfrm>
          <a:prstGeom prst="rect">
            <a:avLst/>
          </a:prstGeom>
          <a:noFill/>
          <a:ln w="9525">
            <a:noFill/>
            <a:miter lim="800000"/>
            <a:headEnd/>
            <a:tailEnd/>
          </a:ln>
        </p:spPr>
        <p:txBody>
          <a:bodyPr anchor="ctr"/>
          <a:lstStyle/>
          <a:p>
            <a:pPr algn="r" eaLnBrk="0" hangingPunct="0">
              <a:defRPr/>
            </a:pPr>
            <a:r>
              <a:rPr lang="en-US" sz="2400" dirty="0">
                <a:solidFill>
                  <a:srgbClr val="FFFFFF"/>
                </a:solidFill>
                <a:latin typeface="+mj-lt"/>
                <a:ea typeface="ＭＳ Ｐゴシック" charset="-128"/>
                <a:cs typeface="ＭＳ Ｐゴシック" charset="-128"/>
              </a:rPr>
              <a:t>Why </a:t>
            </a:r>
            <a:r>
              <a:rPr lang="en-US" sz="2400" dirty="0" err="1">
                <a:solidFill>
                  <a:srgbClr val="FFFFFF"/>
                </a:solidFill>
                <a:latin typeface="+mj-lt"/>
                <a:ea typeface="ＭＳ Ｐゴシック" charset="-128"/>
                <a:cs typeface="ＭＳ Ｐゴシック" charset="-128"/>
              </a:rPr>
              <a:t>AuctionPoint</a:t>
            </a:r>
            <a:r>
              <a:rPr lang="en-US" sz="2400" dirty="0">
                <a:solidFill>
                  <a:srgbClr val="FFFFFF"/>
                </a:solidFill>
                <a:latin typeface="+mj-lt"/>
                <a:ea typeface="ＭＳ Ｐゴシック" charset="-128"/>
                <a:cs typeface="ＭＳ Ｐゴシック" charset="-128"/>
              </a:rPr>
              <a:t>?</a:t>
            </a:r>
          </a:p>
        </p:txBody>
      </p:sp>
      <p:pic>
        <p:nvPicPr>
          <p:cNvPr id="10" name="Picture 9" descr="broker site 3.jpg"/>
          <p:cNvPicPr>
            <a:picLocks noChangeAspect="1"/>
          </p:cNvPicPr>
          <p:nvPr/>
        </p:nvPicPr>
        <p:blipFill>
          <a:blip r:embed="rId6"/>
          <a:stretch>
            <a:fillRect/>
          </a:stretch>
        </p:blipFill>
        <p:spPr>
          <a:xfrm>
            <a:off x="381000" y="4114800"/>
            <a:ext cx="3200400" cy="1905000"/>
          </a:xfrm>
          <a:prstGeom prst="rect">
            <a:avLst/>
          </a:prstGeom>
          <a:ln>
            <a:solidFill>
              <a:schemeClr val="bg1">
                <a:lumMod val="85000"/>
              </a:schemeClr>
            </a:solidFill>
          </a:ln>
          <a:effectLst>
            <a:outerShdw blurRad="50800" dist="38100" dir="2700000" algn="tl" rotWithShape="0">
              <a:srgbClr val="000000">
                <a:alpha val="43000"/>
              </a:srgbClr>
            </a:outerShdw>
          </a:effectLst>
        </p:spPr>
      </p:pic>
      <p:pic>
        <p:nvPicPr>
          <p:cNvPr id="9" name="Picture 8" descr="C:\Documents and Settings\william.meinhold\Desktop\MISC IMPORTANT\LOGOS, ART\SWoboda (high resolution).jpg"/>
          <p:cNvPicPr>
            <a:picLocks noChangeAspect="1" noChangeArrowheads="1"/>
          </p:cNvPicPr>
          <p:nvPr/>
        </p:nvPicPr>
        <p:blipFill>
          <a:blip r:embed="rId7"/>
          <a:srcRect/>
          <a:stretch>
            <a:fillRect/>
          </a:stretch>
        </p:blipFill>
        <p:spPr bwMode="auto">
          <a:xfrm>
            <a:off x="228600" y="6156960"/>
            <a:ext cx="2133600" cy="7010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9" descr="IMG_3876-2.jpg"/>
          <p:cNvPicPr>
            <a:picLocks noChangeAspect="1"/>
          </p:cNvPicPr>
          <p:nvPr/>
        </p:nvPicPr>
        <p:blipFill>
          <a:blip r:embed="rId2"/>
          <a:srcRect b="9332"/>
          <a:stretch>
            <a:fillRect/>
          </a:stretch>
        </p:blipFill>
        <p:spPr bwMode="auto">
          <a:xfrm>
            <a:off x="0" y="0"/>
            <a:ext cx="9144000" cy="6218238"/>
          </a:xfrm>
          <a:prstGeom prst="rect">
            <a:avLst/>
          </a:prstGeom>
          <a:noFill/>
          <a:ln w="9525">
            <a:noFill/>
            <a:miter lim="800000"/>
            <a:headEnd/>
            <a:tailEnd/>
          </a:ln>
        </p:spPr>
      </p:pic>
      <p:sp>
        <p:nvSpPr>
          <p:cNvPr id="11" name="Rectangle 10"/>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5" name="Title 1"/>
          <p:cNvSpPr>
            <a:spLocks noGrp="1"/>
          </p:cNvSpPr>
          <p:nvPr>
            <p:ph type="title"/>
          </p:nvPr>
        </p:nvSpPr>
        <p:spPr/>
        <p:txBody>
          <a:bodyPr/>
          <a:lstStyle/>
          <a:p>
            <a:r>
              <a:rPr lang="en-US" smtClean="0">
                <a:solidFill>
                  <a:srgbClr val="FFFFFF"/>
                </a:solidFill>
                <a:latin typeface="Calibri" pitchFamily="34" charset="0"/>
                <a:ea typeface="ＭＳ Ｐゴシック"/>
                <a:cs typeface="ＭＳ Ｐゴシック"/>
              </a:rPr>
              <a:t>Proven Results</a:t>
            </a:r>
          </a:p>
        </p:txBody>
      </p:sp>
      <p:sp>
        <p:nvSpPr>
          <p:cNvPr id="23556" name="Content Placeholder 2"/>
          <p:cNvSpPr>
            <a:spLocks noGrp="1"/>
          </p:cNvSpPr>
          <p:nvPr>
            <p:ph idx="1"/>
          </p:nvPr>
        </p:nvSpPr>
        <p:spPr>
          <a:xfrm>
            <a:off x="4572000" y="1143000"/>
            <a:ext cx="4419600" cy="4724400"/>
          </a:xfrm>
        </p:spPr>
        <p:txBody>
          <a:bodyPr/>
          <a:lstStyle/>
          <a:p>
            <a:pPr marL="0"/>
            <a:r>
              <a:rPr lang="en-US" smtClean="0">
                <a:solidFill>
                  <a:schemeClr val="bg1"/>
                </a:solidFill>
                <a:ea typeface="ＭＳ Ｐゴシック"/>
                <a:cs typeface="Helvetica" pitchFamily="34" charset="0"/>
              </a:rPr>
              <a:t>Founded by two commercial developers who were holding significant inventory in late 2007.  13 properties had been on the market for an average of 27 months with no activity. After exhausting traditional marketing strategies, the developers created the broker-run online auction platform.  </a:t>
            </a:r>
          </a:p>
          <a:p>
            <a:pPr marL="0"/>
            <a:endParaRPr lang="en-US" smtClean="0">
              <a:solidFill>
                <a:schemeClr val="bg1"/>
              </a:solidFill>
              <a:ea typeface="ＭＳ Ｐゴシック"/>
              <a:cs typeface="Helvetica" pitchFamily="34" charset="0"/>
            </a:endParaRPr>
          </a:p>
          <a:p>
            <a:pPr marL="0"/>
            <a:endParaRPr lang="en-US" smtClean="0">
              <a:solidFill>
                <a:schemeClr val="bg1"/>
              </a:solidFill>
              <a:ea typeface="ＭＳ Ｐゴシック"/>
              <a:cs typeface="Helvetica" pitchFamily="34" charset="0"/>
            </a:endParaRPr>
          </a:p>
          <a:p>
            <a:pPr marL="0"/>
            <a:endParaRPr lang="en-US" smtClean="0">
              <a:solidFill>
                <a:schemeClr val="bg1"/>
              </a:solidFill>
              <a:ea typeface="ＭＳ Ｐゴシック"/>
              <a:cs typeface="Helvetica" pitchFamily="34" charset="0"/>
            </a:endParaRPr>
          </a:p>
          <a:p>
            <a:pPr marL="0"/>
            <a:r>
              <a:rPr lang="en-US" smtClean="0">
                <a:solidFill>
                  <a:schemeClr val="bg1"/>
                </a:solidFill>
                <a:ea typeface="ＭＳ Ｐゴシック"/>
                <a:cs typeface="Helvetica" pitchFamily="34" charset="0"/>
              </a:rPr>
              <a:t>The Results?</a:t>
            </a:r>
          </a:p>
          <a:p>
            <a:pPr marL="273050" lvl="2">
              <a:spcAft>
                <a:spcPts val="600"/>
              </a:spcAft>
              <a:buFont typeface="Arial" charset="0"/>
              <a:buChar char="•"/>
            </a:pPr>
            <a:r>
              <a:rPr lang="en-US" smtClean="0">
                <a:solidFill>
                  <a:schemeClr val="bg1"/>
                </a:solidFill>
                <a:ea typeface="ＭＳ Ｐゴシック"/>
                <a:cs typeface="Helvetica" pitchFamily="34" charset="0"/>
              </a:rPr>
              <a:t>13 out of the 13 available properties SOLD</a:t>
            </a:r>
          </a:p>
          <a:p>
            <a:pPr marL="273050" lvl="3">
              <a:spcAft>
                <a:spcPts val="600"/>
              </a:spcAft>
              <a:buFont typeface="Arial" charset="0"/>
              <a:buChar char="•"/>
            </a:pPr>
            <a:r>
              <a:rPr lang="en-US" smtClean="0">
                <a:solidFill>
                  <a:schemeClr val="bg1"/>
                </a:solidFill>
                <a:ea typeface="ＭＳ Ｐゴシック"/>
                <a:cs typeface="Helvetica" pitchFamily="34" charset="0"/>
              </a:rPr>
              <a:t>4 sold prior to auction, just by motivating buyers off of the sidelines</a:t>
            </a:r>
          </a:p>
          <a:p>
            <a:pPr marL="273050" lvl="3">
              <a:spcAft>
                <a:spcPts val="600"/>
              </a:spcAft>
              <a:buFont typeface="Arial" charset="0"/>
              <a:buChar char="•"/>
            </a:pPr>
            <a:r>
              <a:rPr lang="en-US" smtClean="0">
                <a:solidFill>
                  <a:schemeClr val="bg1"/>
                </a:solidFill>
                <a:ea typeface="ＭＳ Ｐゴシック"/>
                <a:cs typeface="Helvetica" pitchFamily="34" charset="0"/>
              </a:rPr>
              <a:t>6 sold at auction after </a:t>
            </a:r>
            <a:r>
              <a:rPr lang="en-US" u="sng" smtClean="0">
                <a:solidFill>
                  <a:schemeClr val="bg1"/>
                </a:solidFill>
                <a:ea typeface="ＭＳ Ｐゴシック"/>
                <a:cs typeface="Helvetica" pitchFamily="34" charset="0"/>
              </a:rPr>
              <a:t>only 5 weeks of marketing</a:t>
            </a:r>
          </a:p>
          <a:p>
            <a:pPr marL="273050" lvl="3">
              <a:spcAft>
                <a:spcPts val="600"/>
              </a:spcAft>
              <a:buFont typeface="Arial" charset="0"/>
              <a:buChar char="•"/>
            </a:pPr>
            <a:endParaRPr lang="en-US" sz="1000" smtClean="0">
              <a:solidFill>
                <a:schemeClr val="bg1"/>
              </a:solidFill>
              <a:ea typeface="ＭＳ Ｐゴシック"/>
              <a:cs typeface="Helvetica" pitchFamily="34" charset="0"/>
            </a:endParaRPr>
          </a:p>
          <a:p>
            <a:pPr marL="0" lvl="1">
              <a:buFont typeface="Arial" charset="0"/>
              <a:buNone/>
            </a:pPr>
            <a:endParaRPr lang="en-US" smtClean="0">
              <a:solidFill>
                <a:schemeClr val="bg1"/>
              </a:solidFill>
              <a:ea typeface="ＭＳ Ｐゴシック"/>
              <a:cs typeface="Helvetica" pitchFamily="34" charset="0"/>
            </a:endParaRPr>
          </a:p>
        </p:txBody>
      </p:sp>
      <p:pic>
        <p:nvPicPr>
          <p:cNvPr id="18437" name="Picture 5"/>
          <p:cNvPicPr>
            <a:picLocks noChangeAspect="1"/>
          </p:cNvPicPr>
          <p:nvPr/>
        </p:nvPicPr>
        <p:blipFill>
          <a:blip r:embed="rId3"/>
          <a:srcRect/>
          <a:stretch>
            <a:fillRect/>
          </a:stretch>
        </p:blipFill>
        <p:spPr bwMode="auto">
          <a:xfrm>
            <a:off x="304800" y="2286000"/>
            <a:ext cx="3929063" cy="2228850"/>
          </a:xfrm>
          <a:prstGeom prst="rect">
            <a:avLst/>
          </a:prstGeom>
          <a:noFill/>
          <a:ln w="9525">
            <a:solidFill>
              <a:srgbClr val="CFD1D7"/>
            </a:solidFill>
            <a:miter lim="800000"/>
            <a:headEnd/>
            <a:tailEnd/>
          </a:ln>
          <a:effectLst>
            <a:outerShdw dist="38100" dir="2700000" algn="tl" rotWithShape="0">
              <a:schemeClr val="tx1">
                <a:alpha val="42998"/>
              </a:schemeClr>
            </a:outerShdw>
          </a:effectLst>
        </p:spPr>
      </p:pic>
      <p:pic>
        <p:nvPicPr>
          <p:cNvPr id="23558" name="Picture 11" descr="m2logo all formats.png"/>
          <p:cNvPicPr>
            <a:picLocks noChangeAspect="1"/>
          </p:cNvPicPr>
          <p:nvPr/>
        </p:nvPicPr>
        <p:blipFill>
          <a:blip r:embed="rId4"/>
          <a:srcRect/>
          <a:stretch>
            <a:fillRect/>
          </a:stretch>
        </p:blipFill>
        <p:spPr bwMode="auto">
          <a:xfrm>
            <a:off x="4719638" y="2971800"/>
            <a:ext cx="1681162" cy="304800"/>
          </a:xfrm>
          <a:prstGeom prst="rect">
            <a:avLst/>
          </a:prstGeom>
          <a:noFill/>
          <a:ln w="9525">
            <a:noFill/>
            <a:miter lim="800000"/>
            <a:headEnd/>
            <a:tailEnd/>
          </a:ln>
        </p:spPr>
      </p:pic>
      <p:pic>
        <p:nvPicPr>
          <p:cNvPr id="8" name="Picture 7" descr="C:\Documents and Settings\william.meinhold\Desktop\MISC IMPORTANT\LOGOS, ART\SWoboda (high resolution).jpg"/>
          <p:cNvPicPr>
            <a:picLocks noChangeAspect="1" noChangeArrowheads="1"/>
          </p:cNvPicPr>
          <p:nvPr/>
        </p:nvPicPr>
        <p:blipFill>
          <a:blip r:embed="rId5"/>
          <a:srcRect/>
          <a:stretch>
            <a:fillRect/>
          </a:stretch>
        </p:blipFill>
        <p:spPr bwMode="auto">
          <a:xfrm>
            <a:off x="457200" y="6218238"/>
            <a:ext cx="2057400" cy="6397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6" descr="IMG_3876-2.jpg"/>
          <p:cNvPicPr>
            <a:picLocks noChangeAspect="1"/>
          </p:cNvPicPr>
          <p:nvPr/>
        </p:nvPicPr>
        <p:blipFill>
          <a:blip r:embed="rId2"/>
          <a:srcRect b="9332"/>
          <a:stretch>
            <a:fillRect/>
          </a:stretch>
        </p:blipFill>
        <p:spPr bwMode="auto">
          <a:xfrm>
            <a:off x="0" y="0"/>
            <a:ext cx="9144000" cy="6218238"/>
          </a:xfrm>
          <a:prstGeom prst="rect">
            <a:avLst/>
          </a:prstGeom>
          <a:noFill/>
          <a:ln w="9525">
            <a:noFill/>
            <a:miter lim="800000"/>
            <a:headEnd/>
            <a:tailEnd/>
          </a:ln>
        </p:spPr>
      </p:pic>
      <p:sp>
        <p:nvSpPr>
          <p:cNvPr id="18" name="Rectangle 17"/>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304800" y="1600200"/>
            <a:ext cx="8534400" cy="426720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1447800"/>
            <a:ext cx="8534400" cy="665163"/>
          </a:xfrm>
          <a:prstGeom prst="rect">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1" name="Title 1"/>
          <p:cNvSpPr>
            <a:spLocks noGrp="1"/>
          </p:cNvSpPr>
          <p:nvPr>
            <p:ph type="title"/>
          </p:nvPr>
        </p:nvSpPr>
        <p:spPr/>
        <p:txBody>
          <a:bodyPr/>
          <a:lstStyle/>
          <a:p>
            <a:r>
              <a:rPr lang="en-US" smtClean="0">
                <a:solidFill>
                  <a:srgbClr val="FFFFFF"/>
                </a:solidFill>
                <a:latin typeface="Calibri" pitchFamily="34" charset="0"/>
                <a:ea typeface="ＭＳ Ｐゴシック"/>
                <a:cs typeface="ＭＳ Ｐゴシック"/>
              </a:rPr>
              <a:t>Proven Results</a:t>
            </a:r>
          </a:p>
        </p:txBody>
      </p:sp>
      <p:sp>
        <p:nvSpPr>
          <p:cNvPr id="24582" name="Text Placeholder 25"/>
          <p:cNvSpPr>
            <a:spLocks noGrp="1"/>
          </p:cNvSpPr>
          <p:nvPr>
            <p:ph idx="1"/>
          </p:nvPr>
        </p:nvSpPr>
        <p:spPr>
          <a:xfrm>
            <a:off x="554038" y="1600200"/>
            <a:ext cx="7848600" cy="838200"/>
          </a:xfrm>
        </p:spPr>
        <p:txBody>
          <a:bodyPr/>
          <a:lstStyle/>
          <a:p>
            <a:pPr marL="0" algn="ctr"/>
            <a:r>
              <a:rPr lang="en-US" sz="2000" smtClean="0">
                <a:solidFill>
                  <a:srgbClr val="E5680B"/>
                </a:solidFill>
                <a:ea typeface="ＭＳ Ｐゴシック"/>
                <a:cs typeface="Helvetica" pitchFamily="34" charset="0"/>
              </a:rPr>
              <a:t>Brokers from leading firms across the country have adopted the platform: </a:t>
            </a:r>
          </a:p>
          <a:p>
            <a:pPr marL="0"/>
            <a:endParaRPr lang="en-US" smtClean="0">
              <a:ea typeface="ＭＳ Ｐゴシック"/>
              <a:cs typeface="ＭＳ Ｐゴシック"/>
            </a:endParaRPr>
          </a:p>
          <a:p>
            <a:pPr marL="0"/>
            <a:endParaRPr lang="en-US" smtClean="0">
              <a:ea typeface="ＭＳ Ｐゴシック"/>
              <a:cs typeface="ＭＳ Ｐゴシック"/>
            </a:endParaRPr>
          </a:p>
          <a:p>
            <a:pPr marL="0"/>
            <a:endParaRPr lang="en-US" smtClean="0">
              <a:ea typeface="ＭＳ Ｐゴシック"/>
              <a:cs typeface="ＭＳ Ｐゴシック"/>
            </a:endParaRPr>
          </a:p>
          <a:p>
            <a:pPr marL="0"/>
            <a:endParaRPr lang="en-US" smtClean="0">
              <a:ea typeface="ＭＳ Ｐゴシック"/>
              <a:cs typeface="ＭＳ Ｐゴシック"/>
            </a:endParaRPr>
          </a:p>
        </p:txBody>
      </p:sp>
      <p:pic>
        <p:nvPicPr>
          <p:cNvPr id="24583" name="Picture 3" descr="103720v1v1.jpg"/>
          <p:cNvPicPr>
            <a:picLocks noChangeAspect="1"/>
          </p:cNvPicPr>
          <p:nvPr/>
        </p:nvPicPr>
        <p:blipFill>
          <a:blip r:embed="rId3"/>
          <a:srcRect t="21429" b="21429"/>
          <a:stretch>
            <a:fillRect/>
          </a:stretch>
        </p:blipFill>
        <p:spPr bwMode="auto">
          <a:xfrm>
            <a:off x="3538538" y="2517775"/>
            <a:ext cx="2073275" cy="588963"/>
          </a:xfrm>
          <a:prstGeom prst="rect">
            <a:avLst/>
          </a:prstGeom>
          <a:noFill/>
          <a:ln w="9525">
            <a:noFill/>
            <a:miter lim="800000"/>
            <a:headEnd/>
            <a:tailEnd/>
          </a:ln>
        </p:spPr>
      </p:pic>
      <p:pic>
        <p:nvPicPr>
          <p:cNvPr id="24584" name="Picture 4" descr="C&amp;W.jpg"/>
          <p:cNvPicPr>
            <a:picLocks noChangeAspect="1"/>
          </p:cNvPicPr>
          <p:nvPr/>
        </p:nvPicPr>
        <p:blipFill>
          <a:blip r:embed="rId4"/>
          <a:srcRect/>
          <a:stretch>
            <a:fillRect/>
          </a:stretch>
        </p:blipFill>
        <p:spPr bwMode="auto">
          <a:xfrm>
            <a:off x="6561138" y="2562225"/>
            <a:ext cx="1841500" cy="447675"/>
          </a:xfrm>
          <a:prstGeom prst="rect">
            <a:avLst/>
          </a:prstGeom>
          <a:noFill/>
          <a:ln w="9525">
            <a:noFill/>
            <a:miter lim="800000"/>
            <a:headEnd/>
            <a:tailEnd/>
          </a:ln>
        </p:spPr>
      </p:pic>
      <p:pic>
        <p:nvPicPr>
          <p:cNvPr id="24585" name="Picture 5" descr="cbcnrt.gif"/>
          <p:cNvPicPr>
            <a:picLocks noChangeAspect="1"/>
          </p:cNvPicPr>
          <p:nvPr/>
        </p:nvPicPr>
        <p:blipFill>
          <a:blip r:embed="rId5"/>
          <a:srcRect b="27200"/>
          <a:stretch>
            <a:fillRect/>
          </a:stretch>
        </p:blipFill>
        <p:spPr bwMode="auto">
          <a:xfrm>
            <a:off x="3657600" y="3571875"/>
            <a:ext cx="1903413" cy="519113"/>
          </a:xfrm>
          <a:prstGeom prst="rect">
            <a:avLst/>
          </a:prstGeom>
          <a:noFill/>
          <a:ln w="9525">
            <a:noFill/>
            <a:miter lim="800000"/>
            <a:headEnd/>
            <a:tailEnd/>
          </a:ln>
        </p:spPr>
      </p:pic>
      <p:pic>
        <p:nvPicPr>
          <p:cNvPr id="24586" name="Picture 7" descr="logo_header_image.jpg"/>
          <p:cNvPicPr>
            <a:picLocks noChangeAspect="1"/>
          </p:cNvPicPr>
          <p:nvPr/>
        </p:nvPicPr>
        <p:blipFill>
          <a:blip r:embed="rId6"/>
          <a:srcRect/>
          <a:stretch>
            <a:fillRect/>
          </a:stretch>
        </p:blipFill>
        <p:spPr bwMode="auto">
          <a:xfrm>
            <a:off x="6858000" y="3419475"/>
            <a:ext cx="1419225" cy="742950"/>
          </a:xfrm>
          <a:prstGeom prst="rect">
            <a:avLst/>
          </a:prstGeom>
          <a:noFill/>
          <a:ln w="9525">
            <a:noFill/>
            <a:miter lim="800000"/>
            <a:headEnd/>
            <a:tailEnd/>
          </a:ln>
        </p:spPr>
      </p:pic>
      <p:pic>
        <p:nvPicPr>
          <p:cNvPr id="24587" name="Picture 8" descr="logo.gif"/>
          <p:cNvPicPr>
            <a:picLocks noChangeAspect="1"/>
          </p:cNvPicPr>
          <p:nvPr/>
        </p:nvPicPr>
        <p:blipFill>
          <a:blip r:embed="rId7"/>
          <a:srcRect/>
          <a:stretch>
            <a:fillRect/>
          </a:stretch>
        </p:blipFill>
        <p:spPr bwMode="auto">
          <a:xfrm>
            <a:off x="3836988" y="4775200"/>
            <a:ext cx="1517650" cy="477838"/>
          </a:xfrm>
          <a:prstGeom prst="rect">
            <a:avLst/>
          </a:prstGeom>
          <a:noFill/>
          <a:ln w="9525">
            <a:noFill/>
            <a:miter lim="800000"/>
            <a:headEnd/>
            <a:tailEnd/>
          </a:ln>
        </p:spPr>
      </p:pic>
      <p:pic>
        <p:nvPicPr>
          <p:cNvPr id="24588" name="Picture 9" descr="RESEARCH_CBRE Logo 155mm x 10mm copy_20060314120710.jpg"/>
          <p:cNvPicPr>
            <a:picLocks noChangeAspect="1"/>
          </p:cNvPicPr>
          <p:nvPr/>
        </p:nvPicPr>
        <p:blipFill>
          <a:blip r:embed="rId8"/>
          <a:srcRect t="14629" b="17067"/>
          <a:stretch>
            <a:fillRect/>
          </a:stretch>
        </p:blipFill>
        <p:spPr bwMode="auto">
          <a:xfrm>
            <a:off x="781050" y="2417763"/>
            <a:ext cx="1344613" cy="592137"/>
          </a:xfrm>
          <a:prstGeom prst="rect">
            <a:avLst/>
          </a:prstGeom>
          <a:noFill/>
          <a:ln w="9525">
            <a:noFill/>
            <a:miter lim="800000"/>
            <a:headEnd/>
            <a:tailEnd/>
          </a:ln>
        </p:spPr>
      </p:pic>
      <p:pic>
        <p:nvPicPr>
          <p:cNvPr id="24589" name="Picture 10" descr="SennLee.jpg"/>
          <p:cNvPicPr>
            <a:picLocks noChangeAspect="1"/>
          </p:cNvPicPr>
          <p:nvPr/>
        </p:nvPicPr>
        <p:blipFill>
          <a:blip r:embed="rId9"/>
          <a:srcRect l="6667" t="13333" r="3333" b="60001"/>
          <a:stretch>
            <a:fillRect/>
          </a:stretch>
        </p:blipFill>
        <p:spPr bwMode="auto">
          <a:xfrm>
            <a:off x="661988" y="3571875"/>
            <a:ext cx="1812925" cy="536575"/>
          </a:xfrm>
          <a:prstGeom prst="rect">
            <a:avLst/>
          </a:prstGeom>
          <a:noFill/>
          <a:ln w="9525">
            <a:noFill/>
            <a:miter lim="800000"/>
            <a:headEnd/>
            <a:tailEnd/>
          </a:ln>
        </p:spPr>
      </p:pic>
      <p:pic>
        <p:nvPicPr>
          <p:cNvPr id="24590" name="Picture 11" descr="voit.jpg"/>
          <p:cNvPicPr>
            <a:picLocks noChangeAspect="1"/>
          </p:cNvPicPr>
          <p:nvPr/>
        </p:nvPicPr>
        <p:blipFill>
          <a:blip r:embed="rId10"/>
          <a:srcRect/>
          <a:stretch>
            <a:fillRect/>
          </a:stretch>
        </p:blipFill>
        <p:spPr bwMode="auto">
          <a:xfrm>
            <a:off x="6772275" y="4621213"/>
            <a:ext cx="1276350" cy="654050"/>
          </a:xfrm>
          <a:prstGeom prst="rect">
            <a:avLst/>
          </a:prstGeom>
          <a:noFill/>
          <a:ln w="9525">
            <a:noFill/>
            <a:miter lim="800000"/>
            <a:headEnd/>
            <a:tailEnd/>
          </a:ln>
        </p:spPr>
      </p:pic>
      <p:pic>
        <p:nvPicPr>
          <p:cNvPr id="24591" name="Picture 12" descr="c21_logo_commercial-WHT.jpg"/>
          <p:cNvPicPr>
            <a:picLocks noChangeAspect="1"/>
          </p:cNvPicPr>
          <p:nvPr/>
        </p:nvPicPr>
        <p:blipFill>
          <a:blip r:embed="rId11"/>
          <a:srcRect l="9956" t="18732" r="11378" b="11707"/>
          <a:stretch>
            <a:fillRect/>
          </a:stretch>
        </p:blipFill>
        <p:spPr bwMode="auto">
          <a:xfrm>
            <a:off x="790575" y="4621213"/>
            <a:ext cx="1335088" cy="715962"/>
          </a:xfrm>
          <a:prstGeom prst="rect">
            <a:avLst/>
          </a:prstGeom>
          <a:noFill/>
          <a:ln w="9525">
            <a:noFill/>
            <a:miter lim="800000"/>
            <a:headEnd/>
            <a:tailEnd/>
          </a:ln>
        </p:spPr>
      </p:pic>
      <p:pic>
        <p:nvPicPr>
          <p:cNvPr id="17" name="Picture 16" descr="C:\Documents and Settings\william.meinhold\Desktop\MISC IMPORTANT\LOGOS, ART\SWoboda (high resolution).jpg"/>
          <p:cNvPicPr>
            <a:picLocks noChangeAspect="1" noChangeArrowheads="1"/>
          </p:cNvPicPr>
          <p:nvPr/>
        </p:nvPicPr>
        <p:blipFill>
          <a:blip r:embed="rId12"/>
          <a:srcRect/>
          <a:stretch>
            <a:fillRect/>
          </a:stretch>
        </p:blipFill>
        <p:spPr bwMode="auto">
          <a:xfrm>
            <a:off x="368301" y="6218238"/>
            <a:ext cx="2106612" cy="6397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IMG_0115-2.jpg"/>
          <p:cNvPicPr>
            <a:picLocks noChangeAspect="1"/>
          </p:cNvPicPr>
          <p:nvPr/>
        </p:nvPicPr>
        <p:blipFill>
          <a:blip r:embed="rId2"/>
          <a:srcRect r="2670"/>
          <a:stretch>
            <a:fillRect/>
          </a:stretch>
        </p:blipFill>
        <p:spPr bwMode="auto">
          <a:xfrm>
            <a:off x="-12700" y="-7938"/>
            <a:ext cx="9190038" cy="6256338"/>
          </a:xfrm>
          <a:prstGeom prst="rect">
            <a:avLst/>
          </a:prstGeom>
          <a:noFill/>
          <a:ln w="9525">
            <a:noFill/>
            <a:miter lim="800000"/>
            <a:headEnd/>
            <a:tailEnd/>
          </a:ln>
        </p:spPr>
      </p:pic>
      <p:sp>
        <p:nvSpPr>
          <p:cNvPr id="25602" name="Content Placeholder 2"/>
          <p:cNvSpPr>
            <a:spLocks noGrp="1"/>
          </p:cNvSpPr>
          <p:nvPr>
            <p:ph idx="1"/>
          </p:nvPr>
        </p:nvSpPr>
        <p:spPr>
          <a:xfrm>
            <a:off x="1219200" y="2057400"/>
            <a:ext cx="6934200" cy="1447800"/>
          </a:xfrm>
        </p:spPr>
        <p:txBody>
          <a:bodyPr/>
          <a:lstStyle/>
          <a:p>
            <a:pPr marL="0" algn="ctr"/>
            <a:r>
              <a:rPr lang="en-US" sz="2000" smtClean="0">
                <a:solidFill>
                  <a:schemeClr val="bg1"/>
                </a:solidFill>
                <a:ea typeface="ＭＳ Ｐゴシック"/>
                <a:cs typeface="Helvetica" pitchFamily="34" charset="0"/>
              </a:rPr>
              <a:t>From start-to-finish, and the process can take 8 weeks or less</a:t>
            </a:r>
          </a:p>
        </p:txBody>
      </p:sp>
      <p:sp>
        <p:nvSpPr>
          <p:cNvPr id="6" name="Rectangle 5"/>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04" name="Title 1"/>
          <p:cNvSpPr>
            <a:spLocks noGrp="1"/>
          </p:cNvSpPr>
          <p:nvPr>
            <p:ph type="title"/>
          </p:nvPr>
        </p:nvSpPr>
        <p:spPr/>
        <p:txBody>
          <a:bodyPr/>
          <a:lstStyle/>
          <a:p>
            <a:r>
              <a:rPr lang="en-US" smtClean="0">
                <a:solidFill>
                  <a:srgbClr val="FFFFFF"/>
                </a:solidFill>
                <a:latin typeface="Calibri" pitchFamily="34" charset="0"/>
                <a:ea typeface="ＭＳ Ｐゴシック"/>
                <a:cs typeface="ＭＳ Ｐゴシック"/>
              </a:rPr>
              <a:t>How It Works</a:t>
            </a:r>
          </a:p>
        </p:txBody>
      </p:sp>
      <p:pic>
        <p:nvPicPr>
          <p:cNvPr id="25605" name="Picture 6" descr="timeline 3box a.png"/>
          <p:cNvPicPr>
            <a:picLocks noChangeAspect="1"/>
          </p:cNvPicPr>
          <p:nvPr/>
        </p:nvPicPr>
        <p:blipFill>
          <a:blip r:embed="rId3"/>
          <a:srcRect/>
          <a:stretch>
            <a:fillRect/>
          </a:stretch>
        </p:blipFill>
        <p:spPr bwMode="auto">
          <a:xfrm>
            <a:off x="1978025" y="3048000"/>
            <a:ext cx="5440363" cy="2063750"/>
          </a:xfrm>
          <a:prstGeom prst="rect">
            <a:avLst/>
          </a:prstGeom>
          <a:noFill/>
          <a:ln w="9525">
            <a:noFill/>
            <a:miter lim="800000"/>
            <a:headEnd/>
            <a:tailEnd/>
          </a:ln>
        </p:spPr>
      </p:pic>
      <p:pic>
        <p:nvPicPr>
          <p:cNvPr id="7" name="Picture 6" descr="C:\Documents and Settings\william.meinhold\Desktop\MISC IMPORTANT\LOGOS, ART\SWoboda (high resolution).jpg"/>
          <p:cNvPicPr>
            <a:picLocks noChangeAspect="1" noChangeArrowheads="1"/>
          </p:cNvPicPr>
          <p:nvPr/>
        </p:nvPicPr>
        <p:blipFill>
          <a:blip r:embed="rId4"/>
          <a:srcRect/>
          <a:stretch>
            <a:fillRect/>
          </a:stretch>
        </p:blipFill>
        <p:spPr bwMode="auto">
          <a:xfrm>
            <a:off x="457200" y="6303818"/>
            <a:ext cx="2286000" cy="5541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IMG_0115-2.jpg"/>
          <p:cNvPicPr>
            <a:picLocks noChangeAspect="1"/>
          </p:cNvPicPr>
          <p:nvPr/>
        </p:nvPicPr>
        <p:blipFill>
          <a:blip r:embed="rId2"/>
          <a:srcRect r="2670"/>
          <a:stretch>
            <a:fillRect/>
          </a:stretch>
        </p:blipFill>
        <p:spPr bwMode="auto">
          <a:xfrm>
            <a:off x="-12700" y="-7938"/>
            <a:ext cx="9190038" cy="6256338"/>
          </a:xfrm>
          <a:prstGeom prst="rect">
            <a:avLst/>
          </a:prstGeom>
          <a:noFill/>
          <a:ln w="9525">
            <a:noFill/>
            <a:miter lim="800000"/>
            <a:headEnd/>
            <a:tailEnd/>
          </a:ln>
        </p:spPr>
      </p:pic>
      <p:sp>
        <p:nvSpPr>
          <p:cNvPr id="9" name="Rectangle 8"/>
          <p:cNvSpPr/>
          <p:nvPr/>
        </p:nvSpPr>
        <p:spPr>
          <a:xfrm>
            <a:off x="0" y="0"/>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7" name="Content Placeholder 2"/>
          <p:cNvSpPr>
            <a:spLocks noGrp="1"/>
          </p:cNvSpPr>
          <p:nvPr>
            <p:ph idx="1"/>
          </p:nvPr>
        </p:nvSpPr>
        <p:spPr>
          <a:xfrm>
            <a:off x="457200" y="457200"/>
            <a:ext cx="3886200" cy="5562600"/>
          </a:xfrm>
        </p:spPr>
        <p:txBody>
          <a:bodyPr/>
          <a:lstStyle/>
          <a:p>
            <a:pPr marL="0"/>
            <a:r>
              <a:rPr lang="en-US" sz="2000" b="1" smtClean="0">
                <a:solidFill>
                  <a:schemeClr val="bg1"/>
                </a:solidFill>
                <a:ea typeface="ＭＳ Ｐゴシック"/>
                <a:cs typeface="Helvetica" pitchFamily="34" charset="0"/>
              </a:rPr>
              <a:t>Strategy</a:t>
            </a:r>
          </a:p>
          <a:p>
            <a:pPr marL="0" lvl="1">
              <a:spcAft>
                <a:spcPts val="1200"/>
              </a:spcAft>
            </a:pPr>
            <a:r>
              <a:rPr lang="en-US" smtClean="0">
                <a:solidFill>
                  <a:schemeClr val="bg1"/>
                </a:solidFill>
                <a:ea typeface="ＭＳ Ｐゴシック"/>
                <a:cs typeface="Helvetica" pitchFamily="34" charset="0"/>
              </a:rPr>
              <a:t>Determine minimum bid pricing to attract the largest possible pool of buyers, key marketing tactics and effective auction management.</a:t>
            </a:r>
          </a:p>
          <a:p>
            <a:pPr marL="0" lvl="1">
              <a:spcAft>
                <a:spcPts val="1200"/>
              </a:spcAft>
            </a:pPr>
            <a:endParaRPr lang="en-US" smtClean="0">
              <a:solidFill>
                <a:schemeClr val="bg1"/>
              </a:solidFill>
              <a:ea typeface="ＭＳ Ｐゴシック"/>
              <a:cs typeface="Helvetica" pitchFamily="34" charset="0"/>
            </a:endParaRPr>
          </a:p>
          <a:p>
            <a:pPr marL="0"/>
            <a:r>
              <a:rPr lang="en-US" sz="2000" b="1" smtClean="0">
                <a:solidFill>
                  <a:schemeClr val="bg1"/>
                </a:solidFill>
                <a:ea typeface="ＭＳ Ｐゴシック"/>
                <a:cs typeface="Helvetica" pitchFamily="34" charset="0"/>
              </a:rPr>
              <a:t>Build/Launch Auction Site</a:t>
            </a:r>
          </a:p>
          <a:p>
            <a:pPr marL="0" lvl="1">
              <a:spcAft>
                <a:spcPts val="1200"/>
              </a:spcAft>
            </a:pPr>
            <a:r>
              <a:rPr lang="en-US" smtClean="0">
                <a:solidFill>
                  <a:schemeClr val="bg1"/>
                </a:solidFill>
                <a:ea typeface="ＭＳ Ｐゴシック"/>
                <a:cs typeface="Helvetica" pitchFamily="34" charset="0"/>
              </a:rPr>
              <a:t>Your broker posts property information, pictures and due diligence materials to the AuctionPoint Powered auction website.</a:t>
            </a:r>
          </a:p>
          <a:p>
            <a:pPr marL="0" lvl="1">
              <a:spcAft>
                <a:spcPts val="1200"/>
              </a:spcAft>
            </a:pPr>
            <a:r>
              <a:rPr lang="en-US" smtClean="0">
                <a:solidFill>
                  <a:schemeClr val="bg1"/>
                </a:solidFill>
                <a:ea typeface="ＭＳ Ｐゴシック"/>
                <a:cs typeface="Helvetica" pitchFamily="34" charset="0"/>
              </a:rPr>
              <a:t>Your broker creates compelling auction marketing collateral based on samples from successful auctions.</a:t>
            </a:r>
          </a:p>
          <a:p>
            <a:pPr marL="0" lvl="1">
              <a:spcAft>
                <a:spcPts val="1200"/>
              </a:spcAft>
            </a:pPr>
            <a:r>
              <a:rPr lang="en-US" smtClean="0">
                <a:solidFill>
                  <a:schemeClr val="bg1"/>
                </a:solidFill>
                <a:ea typeface="ＭＳ Ｐゴシック"/>
                <a:cs typeface="Helvetica" pitchFamily="34" charset="0"/>
              </a:rPr>
              <a:t>Your auction website is built, you approve it and it’s launched.</a:t>
            </a:r>
          </a:p>
          <a:p>
            <a:pPr marL="0">
              <a:spcAft>
                <a:spcPts val="1200"/>
              </a:spcAft>
            </a:pPr>
            <a:endParaRPr lang="en-US" smtClean="0">
              <a:solidFill>
                <a:schemeClr val="bg1"/>
              </a:solidFill>
              <a:ea typeface="ＭＳ Ｐゴシック"/>
              <a:cs typeface="Helvetica" pitchFamily="34" charset="0"/>
            </a:endParaRPr>
          </a:p>
        </p:txBody>
      </p:sp>
      <p:pic>
        <p:nvPicPr>
          <p:cNvPr id="26628" name="Picture 6" descr="timeline 3box b.png"/>
          <p:cNvPicPr>
            <a:picLocks noChangeAspect="1"/>
          </p:cNvPicPr>
          <p:nvPr/>
        </p:nvPicPr>
        <p:blipFill>
          <a:blip r:embed="rId3"/>
          <a:srcRect/>
          <a:stretch>
            <a:fillRect/>
          </a:stretch>
        </p:blipFill>
        <p:spPr bwMode="auto">
          <a:xfrm>
            <a:off x="5029200" y="2438400"/>
            <a:ext cx="3868738" cy="1466850"/>
          </a:xfrm>
          <a:prstGeom prst="rect">
            <a:avLst/>
          </a:prstGeom>
          <a:noFill/>
          <a:ln w="9525">
            <a:noFill/>
            <a:miter lim="800000"/>
            <a:headEnd/>
            <a:tailEnd/>
          </a:ln>
        </p:spPr>
      </p:pic>
      <p:pic>
        <p:nvPicPr>
          <p:cNvPr id="6" name="Picture 5" descr="C:\Documents and Settings\william.meinhold\Desktop\MISC IMPORTANT\LOGOS, ART\SWoboda (high resolution).jpg"/>
          <p:cNvPicPr>
            <a:picLocks noChangeAspect="1" noChangeArrowheads="1"/>
          </p:cNvPicPr>
          <p:nvPr/>
        </p:nvPicPr>
        <p:blipFill>
          <a:blip r:embed="rId4"/>
          <a:srcRect/>
          <a:stretch>
            <a:fillRect/>
          </a:stretch>
        </p:blipFill>
        <p:spPr bwMode="auto">
          <a:xfrm>
            <a:off x="304800" y="6248400"/>
            <a:ext cx="2286000" cy="609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9" descr="IMG_0115-2.jpg"/>
          <p:cNvPicPr>
            <a:picLocks noChangeAspect="1"/>
          </p:cNvPicPr>
          <p:nvPr/>
        </p:nvPicPr>
        <p:blipFill>
          <a:blip r:embed="rId2"/>
          <a:srcRect r="2670"/>
          <a:stretch>
            <a:fillRect/>
          </a:stretch>
        </p:blipFill>
        <p:spPr bwMode="auto">
          <a:xfrm>
            <a:off x="0" y="3175"/>
            <a:ext cx="9190038" cy="6256338"/>
          </a:xfrm>
          <a:prstGeom prst="rect">
            <a:avLst/>
          </a:prstGeom>
          <a:noFill/>
          <a:ln w="9525">
            <a:noFill/>
            <a:miter lim="800000"/>
            <a:headEnd/>
            <a:tailEnd/>
          </a:ln>
        </p:spPr>
      </p:pic>
      <p:sp>
        <p:nvSpPr>
          <p:cNvPr id="11" name="Rectangle 10"/>
          <p:cNvSpPr/>
          <p:nvPr/>
        </p:nvSpPr>
        <p:spPr>
          <a:xfrm>
            <a:off x="0" y="3175"/>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1" name="Content Placeholder 2"/>
          <p:cNvSpPr>
            <a:spLocks noGrp="1"/>
          </p:cNvSpPr>
          <p:nvPr>
            <p:ph idx="1"/>
          </p:nvPr>
        </p:nvSpPr>
        <p:spPr>
          <a:xfrm>
            <a:off x="457200" y="1066800"/>
            <a:ext cx="3657600" cy="5334000"/>
          </a:xfrm>
        </p:spPr>
        <p:txBody>
          <a:bodyPr/>
          <a:lstStyle/>
          <a:p>
            <a:pPr marL="0"/>
            <a:r>
              <a:rPr lang="en-US" sz="2000" b="1" smtClean="0">
                <a:solidFill>
                  <a:srgbClr val="FFFFFF"/>
                </a:solidFill>
                <a:ea typeface="ＭＳ Ｐゴシック"/>
                <a:cs typeface="Helvetica" pitchFamily="34" charset="0"/>
              </a:rPr>
              <a:t>Marketing</a:t>
            </a:r>
          </a:p>
          <a:p>
            <a:pPr marL="0" lvl="1">
              <a:spcAft>
                <a:spcPts val="1200"/>
              </a:spcAft>
            </a:pPr>
            <a:r>
              <a:rPr lang="en-US" smtClean="0">
                <a:solidFill>
                  <a:srgbClr val="FFFFFF"/>
                </a:solidFill>
                <a:ea typeface="ＭＳ Ｐゴシック"/>
                <a:cs typeface="Helvetica" pitchFamily="34" charset="0"/>
              </a:rPr>
              <a:t>Your broker markets the auction to the best potential  buyers.</a:t>
            </a:r>
          </a:p>
          <a:p>
            <a:pPr marL="0" lvl="1">
              <a:spcAft>
                <a:spcPts val="1200"/>
              </a:spcAft>
            </a:pPr>
            <a:r>
              <a:rPr lang="en-US" smtClean="0">
                <a:solidFill>
                  <a:srgbClr val="FFFFFF"/>
                </a:solidFill>
                <a:ea typeface="ＭＳ Ｐゴシック"/>
                <a:cs typeface="Helvetica" pitchFamily="34" charset="0"/>
              </a:rPr>
              <a:t>Your broker can produce auction website traffic reports, optimizing all marketing efforts.</a:t>
            </a:r>
          </a:p>
          <a:p>
            <a:pPr marL="0" lvl="1">
              <a:spcAft>
                <a:spcPts val="1200"/>
              </a:spcAft>
            </a:pPr>
            <a:endParaRPr lang="en-US" b="1" smtClean="0">
              <a:solidFill>
                <a:srgbClr val="FFFFFF"/>
              </a:solidFill>
              <a:ea typeface="ＭＳ Ｐゴシック"/>
              <a:cs typeface="Helvetica" pitchFamily="34" charset="0"/>
            </a:endParaRPr>
          </a:p>
          <a:p>
            <a:pPr marL="0"/>
            <a:r>
              <a:rPr lang="en-US" sz="2000" b="1" smtClean="0">
                <a:solidFill>
                  <a:srgbClr val="FFFFFF"/>
                </a:solidFill>
                <a:ea typeface="ＭＳ Ｐゴシック"/>
                <a:cs typeface="Helvetica" pitchFamily="34" charset="0"/>
              </a:rPr>
              <a:t>Management</a:t>
            </a:r>
          </a:p>
          <a:p>
            <a:pPr marL="0" lvl="1">
              <a:spcAft>
                <a:spcPts val="1200"/>
              </a:spcAft>
            </a:pPr>
            <a:r>
              <a:rPr lang="en-US" smtClean="0">
                <a:solidFill>
                  <a:srgbClr val="FFFFFF"/>
                </a:solidFill>
                <a:ea typeface="ＭＳ Ｐゴシック"/>
                <a:cs typeface="Helvetica" pitchFamily="34" charset="0"/>
              </a:rPr>
              <a:t>Your broker to monitors the auction and communicates with all registered users and qualified bidders.</a:t>
            </a:r>
          </a:p>
          <a:p>
            <a:pPr marL="0">
              <a:spcAft>
                <a:spcPts val="1200"/>
              </a:spcAft>
            </a:pPr>
            <a:endParaRPr lang="en-US" smtClean="0">
              <a:solidFill>
                <a:srgbClr val="FFFFFF"/>
              </a:solidFill>
              <a:ea typeface="ＭＳ Ｐゴシック"/>
              <a:cs typeface="Helvetica" pitchFamily="34" charset="0"/>
            </a:endParaRPr>
          </a:p>
        </p:txBody>
      </p:sp>
      <p:pic>
        <p:nvPicPr>
          <p:cNvPr id="27652" name="Picture 9" descr="timeline 3box c.png"/>
          <p:cNvPicPr>
            <a:picLocks noChangeAspect="1"/>
          </p:cNvPicPr>
          <p:nvPr/>
        </p:nvPicPr>
        <p:blipFill>
          <a:blip r:embed="rId3"/>
          <a:srcRect/>
          <a:stretch>
            <a:fillRect/>
          </a:stretch>
        </p:blipFill>
        <p:spPr bwMode="auto">
          <a:xfrm>
            <a:off x="5024438" y="2514600"/>
            <a:ext cx="3868737" cy="1466850"/>
          </a:xfrm>
          <a:prstGeom prst="rect">
            <a:avLst/>
          </a:prstGeom>
          <a:noFill/>
          <a:ln w="9525">
            <a:noFill/>
            <a:miter lim="800000"/>
            <a:headEnd/>
            <a:tailEnd/>
          </a:ln>
        </p:spPr>
      </p:pic>
      <p:pic>
        <p:nvPicPr>
          <p:cNvPr id="6" name="Picture 5" descr="C:\Documents and Settings\william.meinhold\Desktop\MISC IMPORTANT\LOGOS, ART\SWoboda (high resolution).jpg"/>
          <p:cNvPicPr>
            <a:picLocks noChangeAspect="1" noChangeArrowheads="1"/>
          </p:cNvPicPr>
          <p:nvPr/>
        </p:nvPicPr>
        <p:blipFill>
          <a:blip r:embed="rId4"/>
          <a:srcRect/>
          <a:stretch>
            <a:fillRect/>
          </a:stretch>
        </p:blipFill>
        <p:spPr bwMode="auto">
          <a:xfrm>
            <a:off x="304800" y="6248400"/>
            <a:ext cx="2438400" cy="609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descr="IMG_0115-2.jpg"/>
          <p:cNvPicPr>
            <a:picLocks noChangeAspect="1"/>
          </p:cNvPicPr>
          <p:nvPr/>
        </p:nvPicPr>
        <p:blipFill>
          <a:blip r:embed="rId2"/>
          <a:srcRect r="2670"/>
          <a:stretch>
            <a:fillRect/>
          </a:stretch>
        </p:blipFill>
        <p:spPr bwMode="auto">
          <a:xfrm>
            <a:off x="-12700" y="-7938"/>
            <a:ext cx="9190038" cy="6256338"/>
          </a:xfrm>
          <a:prstGeom prst="rect">
            <a:avLst/>
          </a:prstGeom>
          <a:noFill/>
          <a:ln w="9525">
            <a:noFill/>
            <a:miter lim="800000"/>
            <a:headEnd/>
            <a:tailEnd/>
          </a:ln>
        </p:spPr>
      </p:pic>
      <p:sp>
        <p:nvSpPr>
          <p:cNvPr id="9" name="Rectangle 8"/>
          <p:cNvSpPr/>
          <p:nvPr/>
        </p:nvSpPr>
        <p:spPr>
          <a:xfrm>
            <a:off x="0" y="3175"/>
            <a:ext cx="9137650" cy="152400"/>
          </a:xfrm>
          <a:prstGeom prst="rect">
            <a:avLst/>
          </a:prstGeom>
          <a:solidFill>
            <a:srgbClr val="303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75" name="Content Placeholder 2"/>
          <p:cNvSpPr>
            <a:spLocks noGrp="1"/>
          </p:cNvSpPr>
          <p:nvPr>
            <p:ph idx="1"/>
          </p:nvPr>
        </p:nvSpPr>
        <p:spPr>
          <a:xfrm>
            <a:off x="457200" y="1066800"/>
            <a:ext cx="3657600" cy="5334000"/>
          </a:xfrm>
        </p:spPr>
        <p:txBody>
          <a:bodyPr/>
          <a:lstStyle/>
          <a:p>
            <a:pPr marL="0"/>
            <a:r>
              <a:rPr lang="en-US" sz="2000" b="1" smtClean="0">
                <a:solidFill>
                  <a:srgbClr val="FFFFFF"/>
                </a:solidFill>
                <a:ea typeface="ＭＳ Ｐゴシック"/>
                <a:cs typeface="Helvetica" pitchFamily="34" charset="0"/>
              </a:rPr>
              <a:t>Auction Day</a:t>
            </a:r>
          </a:p>
          <a:p>
            <a:pPr marL="0" lvl="1">
              <a:spcAft>
                <a:spcPts val="1200"/>
              </a:spcAft>
            </a:pPr>
            <a:r>
              <a:rPr lang="en-US" smtClean="0">
                <a:solidFill>
                  <a:srgbClr val="FFFFFF"/>
                </a:solidFill>
                <a:ea typeface="ＭＳ Ｐゴシック"/>
                <a:cs typeface="Helvetica" pitchFamily="34" charset="0"/>
              </a:rPr>
              <a:t>Your broker reaches out to all qualified bidders to keep them excited and motivated to bid. </a:t>
            </a:r>
          </a:p>
          <a:p>
            <a:pPr marL="0" lvl="1">
              <a:spcAft>
                <a:spcPts val="1200"/>
              </a:spcAft>
            </a:pPr>
            <a:r>
              <a:rPr lang="en-US" smtClean="0">
                <a:solidFill>
                  <a:srgbClr val="FFFFFF"/>
                </a:solidFill>
                <a:ea typeface="ＭＳ Ｐゴシック"/>
                <a:cs typeface="Helvetica" pitchFamily="34" charset="0"/>
              </a:rPr>
              <a:t>You and your broker have full access to the auction “back room” and can observe who is signed in and bidding.</a:t>
            </a:r>
          </a:p>
          <a:p>
            <a:pPr marL="0" lvl="1">
              <a:spcAft>
                <a:spcPts val="1200"/>
              </a:spcAft>
            </a:pPr>
            <a:endParaRPr lang="en-US" smtClean="0">
              <a:solidFill>
                <a:srgbClr val="FFFFFF"/>
              </a:solidFill>
              <a:ea typeface="ＭＳ Ｐゴシック"/>
              <a:cs typeface="Helvetica" pitchFamily="34" charset="0"/>
            </a:endParaRPr>
          </a:p>
          <a:p>
            <a:pPr marL="0"/>
            <a:r>
              <a:rPr lang="en-US" sz="2000" b="1" smtClean="0">
                <a:solidFill>
                  <a:srgbClr val="FFFFFF"/>
                </a:solidFill>
                <a:ea typeface="ＭＳ Ｐゴシック"/>
                <a:cs typeface="Helvetica" pitchFamily="34" charset="0"/>
              </a:rPr>
              <a:t>Purchase Agreement</a:t>
            </a:r>
            <a:endParaRPr lang="en-US" sz="2000" smtClean="0">
              <a:solidFill>
                <a:srgbClr val="FFFFFF"/>
              </a:solidFill>
              <a:ea typeface="ＭＳ Ｐゴシック"/>
              <a:cs typeface="Helvetica" pitchFamily="34" charset="0"/>
            </a:endParaRPr>
          </a:p>
          <a:p>
            <a:pPr marL="0" lvl="1">
              <a:spcAft>
                <a:spcPts val="1200"/>
              </a:spcAft>
            </a:pPr>
            <a:r>
              <a:rPr lang="en-US" smtClean="0">
                <a:solidFill>
                  <a:srgbClr val="FFFFFF"/>
                </a:solidFill>
                <a:ea typeface="ＭＳ Ｐゴシック"/>
                <a:cs typeface="Helvetica" pitchFamily="34" charset="0"/>
              </a:rPr>
              <a:t>The winning bidder signs the purchase agreement within two business days of the close of auction.</a:t>
            </a:r>
          </a:p>
          <a:p>
            <a:pPr marL="0">
              <a:spcAft>
                <a:spcPts val="1200"/>
              </a:spcAft>
            </a:pPr>
            <a:endParaRPr lang="en-US" smtClean="0">
              <a:solidFill>
                <a:srgbClr val="FFFFFF"/>
              </a:solidFill>
              <a:ea typeface="ＭＳ Ｐゴシック"/>
              <a:cs typeface="Helvetica" pitchFamily="34" charset="0"/>
            </a:endParaRPr>
          </a:p>
          <a:p>
            <a:pPr marL="0">
              <a:spcAft>
                <a:spcPts val="1200"/>
              </a:spcAft>
            </a:pPr>
            <a:endParaRPr lang="en-US" smtClean="0">
              <a:solidFill>
                <a:srgbClr val="FFFFFF"/>
              </a:solidFill>
              <a:ea typeface="ＭＳ Ｐゴシック"/>
              <a:cs typeface="Helvetica" pitchFamily="34" charset="0"/>
            </a:endParaRPr>
          </a:p>
        </p:txBody>
      </p:sp>
      <p:pic>
        <p:nvPicPr>
          <p:cNvPr id="28676" name="Picture 6" descr="timeline 3box d.png"/>
          <p:cNvPicPr>
            <a:picLocks noChangeAspect="1"/>
          </p:cNvPicPr>
          <p:nvPr/>
        </p:nvPicPr>
        <p:blipFill>
          <a:blip r:embed="rId3"/>
          <a:srcRect/>
          <a:stretch>
            <a:fillRect/>
          </a:stretch>
        </p:blipFill>
        <p:spPr bwMode="auto">
          <a:xfrm>
            <a:off x="5037138" y="533400"/>
            <a:ext cx="3856037" cy="1462088"/>
          </a:xfrm>
          <a:prstGeom prst="rect">
            <a:avLst/>
          </a:prstGeom>
          <a:noFill/>
          <a:ln w="9525">
            <a:noFill/>
            <a:miter lim="800000"/>
            <a:headEnd/>
            <a:tailEnd/>
          </a:ln>
        </p:spPr>
      </p:pic>
      <p:pic>
        <p:nvPicPr>
          <p:cNvPr id="28677" name="Picture 7" descr="Unit25BidHistory.jpg"/>
          <p:cNvPicPr>
            <a:picLocks noChangeAspect="1"/>
          </p:cNvPicPr>
          <p:nvPr/>
        </p:nvPicPr>
        <p:blipFill>
          <a:blip r:embed="rId4"/>
          <a:srcRect/>
          <a:stretch>
            <a:fillRect/>
          </a:stretch>
        </p:blipFill>
        <p:spPr bwMode="auto">
          <a:xfrm>
            <a:off x="5029200" y="2057400"/>
            <a:ext cx="3856038" cy="3811588"/>
          </a:xfrm>
          <a:prstGeom prst="rect">
            <a:avLst/>
          </a:prstGeom>
          <a:noFill/>
          <a:ln w="9525">
            <a:noFill/>
            <a:miter lim="800000"/>
            <a:headEnd/>
            <a:tailEnd/>
          </a:ln>
        </p:spPr>
      </p:pic>
      <p:pic>
        <p:nvPicPr>
          <p:cNvPr id="7" name="Picture 6" descr="C:\Documents and Settings\william.meinhold\Desktop\MISC IMPORTANT\LOGOS, ART\SWoboda (high resolution).jpg"/>
          <p:cNvPicPr>
            <a:picLocks noChangeAspect="1" noChangeArrowheads="1"/>
          </p:cNvPicPr>
          <p:nvPr/>
        </p:nvPicPr>
        <p:blipFill>
          <a:blip r:embed="rId5"/>
          <a:srcRect/>
          <a:stretch>
            <a:fillRect/>
          </a:stretch>
        </p:blipFill>
        <p:spPr bwMode="auto">
          <a:xfrm>
            <a:off x="228600" y="6248400"/>
            <a:ext cx="2057400" cy="609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6313</TotalTime>
  <Words>645</Words>
  <Application>Microsoft Office PowerPoint</Application>
  <PresentationFormat>On-screen Show (4:3)</PresentationFormat>
  <Paragraphs>91</Paragraphs>
  <Slides>13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Office Excel 97-2003 Worksheet</vt:lpstr>
      <vt:lpstr>Get Your Deal Done </vt:lpstr>
      <vt:lpstr>Slide 2</vt:lpstr>
      <vt:lpstr>Slide 3</vt:lpstr>
      <vt:lpstr>Proven Results</vt:lpstr>
      <vt:lpstr>Proven Results</vt:lpstr>
      <vt:lpstr>How It Works</vt:lpstr>
      <vt:lpstr>Slide 7</vt:lpstr>
      <vt:lpstr>Slide 8</vt:lpstr>
      <vt:lpstr>Slide 9</vt:lpstr>
      <vt:lpstr>Case Study #1 – Leased Investment Auction</vt:lpstr>
      <vt:lpstr>Slide 11</vt:lpstr>
      <vt:lpstr>Case Study #3 – Industrial Condo Auction</vt:lpstr>
      <vt:lpstr>Getting Started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Bynder</dc:creator>
  <cp:lastModifiedBy>william.meinhold</cp:lastModifiedBy>
  <cp:revision>338</cp:revision>
  <cp:lastPrinted>2010-02-16T22:21:32Z</cp:lastPrinted>
  <dcterms:created xsi:type="dcterms:W3CDTF">2010-04-13T17:14:01Z</dcterms:created>
  <dcterms:modified xsi:type="dcterms:W3CDTF">2011-01-10T21:34:28Z</dcterms:modified>
</cp:coreProperties>
</file>